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1.xml" ContentType="application/vnd.openxmlformats-officedocument.presentationml.notesSlide+xml"/>
  <Override PartName="/ppt/notesSlides/notesSlide4.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Slides/notesSlide5.xml" ContentType="application/vnd.openxmlformats-officedocument.presentationml.notesSlide+xml"/>
  <Override PartName="/ppt/authors.xml" ContentType="application/vnd.ms-powerpoint.authors+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0"/>
  </p:notesMasterIdLst>
  <p:handoutMasterIdLst>
    <p:handoutMasterId r:id="rId21"/>
  </p:handoutMasterIdLst>
  <p:sldIdLst>
    <p:sldId id="2147481375" r:id="rId2"/>
    <p:sldId id="2147481391" r:id="rId3"/>
    <p:sldId id="2147481392" r:id="rId4"/>
    <p:sldId id="2147481377" r:id="rId5"/>
    <p:sldId id="2147481393" r:id="rId6"/>
    <p:sldId id="2147481400" r:id="rId7"/>
    <p:sldId id="2147481399" r:id="rId8"/>
    <p:sldId id="2147481395" r:id="rId9"/>
    <p:sldId id="2147481401" r:id="rId10"/>
    <p:sldId id="2147481398" r:id="rId11"/>
    <p:sldId id="2147481396" r:id="rId12"/>
    <p:sldId id="2147481402" r:id="rId13"/>
    <p:sldId id="2147481382" r:id="rId14"/>
    <p:sldId id="2147481378" r:id="rId15"/>
    <p:sldId id="2147481381" r:id="rId16"/>
    <p:sldId id="2147481379" r:id="rId17"/>
    <p:sldId id="2147481386" r:id="rId18"/>
    <p:sldId id="214747505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7B2C705-24CD-C3C5-2846-AF1A5B1DF8F1}" name="Briony Powell" initials="BP" userId="S::bpowell@epiconsulting.co.uk::106c7ed9-e9dc-4c36-99fa-00822707e091" providerId="AD"/>
  <p188:author id="{22CFF88E-35B6-4EDA-9136-03CA5C8E6B9D}" name="Alan Riley" initials="AR" userId="S::ariley@epiconsulting.co.uk::cb9b00bb-f54b-4f2b-8d4f-48ce51192f6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HAMMAD" initials="H" lastIdx="1" clrIdx="0">
    <p:extLst>
      <p:ext uri="{19B8F6BF-5375-455C-9EA6-DF929625EA0E}">
        <p15:presenceInfo xmlns:p15="http://schemas.microsoft.com/office/powerpoint/2012/main" userId="HAMMAD"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F2CF"/>
    <a:srgbClr val="E1F7F5"/>
    <a:srgbClr val="E7F9E7"/>
    <a:srgbClr val="0584AA"/>
    <a:srgbClr val="EFFCFF"/>
    <a:srgbClr val="E2F8FE"/>
    <a:srgbClr val="C1F0C8"/>
    <a:srgbClr val="0D0D0D"/>
    <a:srgbClr val="E4F8F7"/>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07" autoAdjust="0"/>
    <p:restoredTop sz="94660"/>
  </p:normalViewPr>
  <p:slideViewPr>
    <p:cSldViewPr snapToGrid="0">
      <p:cViewPr varScale="1">
        <p:scale>
          <a:sx n="80" d="100"/>
          <a:sy n="80" d="100"/>
        </p:scale>
        <p:origin x="48" y="48"/>
      </p:cViewPr>
      <p:guideLst/>
    </p:cSldViewPr>
  </p:slideViewPr>
  <p:notesTextViewPr>
    <p:cViewPr>
      <p:scale>
        <a:sx n="3" d="2"/>
        <a:sy n="3" d="2"/>
      </p:scale>
      <p:origin x="0" y="0"/>
    </p:cViewPr>
  </p:notesTextViewPr>
  <p:notesViewPr>
    <p:cSldViewPr snapToGrid="0">
      <p:cViewPr varScale="1">
        <p:scale>
          <a:sx n="61" d="100"/>
          <a:sy n="61" d="100"/>
        </p:scale>
        <p:origin x="3202"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 Id="rId27"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0BB0C24-8F4A-A056-5A64-D5834AC20EB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D01AEB1B-88AE-892C-8063-40835AF9DB7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6B1E36F-61F7-400E-B019-32C72EC8C975}" type="datetimeFigureOut">
              <a:rPr lang="en-GB" smtClean="0"/>
              <a:t>17/04/2025</a:t>
            </a:fld>
            <a:endParaRPr lang="en-GB" dirty="0"/>
          </a:p>
        </p:txBody>
      </p:sp>
      <p:sp>
        <p:nvSpPr>
          <p:cNvPr id="4" name="Footer Placeholder 3">
            <a:extLst>
              <a:ext uri="{FF2B5EF4-FFF2-40B4-BE49-F238E27FC236}">
                <a16:creationId xmlns:a16="http://schemas.microsoft.com/office/drawing/2014/main" id="{729AFFFB-845F-10F5-8ED6-92ADA4E9214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B203230B-72F2-9BEF-AF39-B82CDBE0F8F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6B8BA55-5214-4E03-809E-CD3AC9CA9699}" type="slidenum">
              <a:rPr lang="en-GB" smtClean="0"/>
              <a:t>‹#›</a:t>
            </a:fld>
            <a:endParaRPr lang="en-GB" dirty="0"/>
          </a:p>
        </p:txBody>
      </p:sp>
    </p:spTree>
    <p:extLst>
      <p:ext uri="{BB962C8B-B14F-4D97-AF65-F5344CB8AC3E}">
        <p14:creationId xmlns:p14="http://schemas.microsoft.com/office/powerpoint/2010/main" val="6798912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C95AE5-EE9E-4812-A55C-E0D3B31E1BCA}" type="datetimeFigureOut">
              <a:rPr lang="en-GB" smtClean="0"/>
              <a:t>17/04/2025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2532EF-FE79-45DB-8F83-F76A65BE5A0B}" type="slidenum">
              <a:rPr lang="en-GB" smtClean="0"/>
              <a:t>‹#›</a:t>
            </a:fld>
            <a:endParaRPr lang="en-GB" dirty="0"/>
          </a:p>
        </p:txBody>
      </p:sp>
    </p:spTree>
    <p:extLst>
      <p:ext uri="{BB962C8B-B14F-4D97-AF65-F5344CB8AC3E}">
        <p14:creationId xmlns:p14="http://schemas.microsoft.com/office/powerpoint/2010/main" val="724815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002FA4-BA48-2CD4-B832-9A2B031344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88064D-237E-4986-9880-A0295BD21B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0E037B-3F6C-71DE-296D-32CF82466EA8}"/>
              </a:ext>
            </a:extLst>
          </p:cNvPr>
          <p:cNvSpPr>
            <a:spLocks noGrp="1"/>
          </p:cNvSpPr>
          <p:nvPr>
            <p:ph type="body" idx="1"/>
          </p:nvPr>
        </p:nvSpPr>
        <p:spPr/>
        <p:txBody>
          <a:bodyPr/>
          <a:lstStyle/>
          <a:p>
            <a:r>
              <a:rPr lang="en-GB" dirty="0"/>
              <a:t>Backhoe front loader excavator and wind turbines that are generating electricity in the background, the concept of sustainable resources, Beautiful sky with wind generators turbines, Renewable energy.</a:t>
            </a:r>
          </a:p>
        </p:txBody>
      </p:sp>
      <p:sp>
        <p:nvSpPr>
          <p:cNvPr id="4" name="Slide Number Placeholder 3">
            <a:extLst>
              <a:ext uri="{FF2B5EF4-FFF2-40B4-BE49-F238E27FC236}">
                <a16:creationId xmlns:a16="http://schemas.microsoft.com/office/drawing/2014/main" id="{0423BF3C-E178-7C2E-69CC-9037B58FBCD0}"/>
              </a:ext>
            </a:extLst>
          </p:cNvPr>
          <p:cNvSpPr>
            <a:spLocks noGrp="1"/>
          </p:cNvSpPr>
          <p:nvPr>
            <p:ph type="sldNum" sz="quarter" idx="5"/>
          </p:nvPr>
        </p:nvSpPr>
        <p:spPr/>
        <p:txBody>
          <a:bodyPr/>
          <a:lstStyle/>
          <a:p>
            <a:fld id="{002532EF-FE79-45DB-8F83-F76A65BE5A0B}" type="slidenum">
              <a:rPr lang="en-GB" smtClean="0"/>
              <a:t>1</a:t>
            </a:fld>
            <a:endParaRPr lang="en-GB" dirty="0"/>
          </a:p>
        </p:txBody>
      </p:sp>
    </p:spTree>
    <p:extLst>
      <p:ext uri="{BB962C8B-B14F-4D97-AF65-F5344CB8AC3E}">
        <p14:creationId xmlns:p14="http://schemas.microsoft.com/office/powerpoint/2010/main" val="10885902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24E665-9C61-48F0-9D19-402B5FE722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E6E73D-BE11-F20B-A85C-8611745021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B8C961-8D75-BCEF-2F13-332F18A5444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E8FA263-E20B-8C01-F9BF-F1727CC22FEF}"/>
              </a:ext>
            </a:extLst>
          </p:cNvPr>
          <p:cNvSpPr>
            <a:spLocks noGrp="1"/>
          </p:cNvSpPr>
          <p:nvPr>
            <p:ph type="sldNum" sz="quarter" idx="5"/>
          </p:nvPr>
        </p:nvSpPr>
        <p:spPr/>
        <p:txBody>
          <a:bodyPr/>
          <a:lstStyle/>
          <a:p>
            <a:fld id="{7C7A6C2F-AD40-4DD3-8FE0-47F48E3626F2}" type="slidenum">
              <a:rPr lang="en-GB" smtClean="0"/>
              <a:t>2</a:t>
            </a:fld>
            <a:endParaRPr lang="en-GB"/>
          </a:p>
        </p:txBody>
      </p:sp>
    </p:spTree>
    <p:extLst>
      <p:ext uri="{BB962C8B-B14F-4D97-AF65-F5344CB8AC3E}">
        <p14:creationId xmlns:p14="http://schemas.microsoft.com/office/powerpoint/2010/main" val="7290876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2F23D0-F108-7AC5-04E2-491500C9F4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BA6EF4-AA67-5668-86F4-CD43F12115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B2F627-E9F5-C674-1BBE-650C7952F2F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6F426B2-AD10-0F19-2AA3-849200E62627}"/>
              </a:ext>
            </a:extLst>
          </p:cNvPr>
          <p:cNvSpPr>
            <a:spLocks noGrp="1"/>
          </p:cNvSpPr>
          <p:nvPr>
            <p:ph type="sldNum" sz="quarter" idx="5"/>
          </p:nvPr>
        </p:nvSpPr>
        <p:spPr/>
        <p:txBody>
          <a:bodyPr/>
          <a:lstStyle/>
          <a:p>
            <a:fld id="{7C7A6C2F-AD40-4DD3-8FE0-47F48E3626F2}" type="slidenum">
              <a:rPr lang="en-GB" smtClean="0"/>
              <a:t>6</a:t>
            </a:fld>
            <a:endParaRPr lang="en-GB"/>
          </a:p>
        </p:txBody>
      </p:sp>
    </p:spTree>
    <p:extLst>
      <p:ext uri="{BB962C8B-B14F-4D97-AF65-F5344CB8AC3E}">
        <p14:creationId xmlns:p14="http://schemas.microsoft.com/office/powerpoint/2010/main" val="12328641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58FFCB-5582-1EA3-705B-4AB2BA63FE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EC4F2E-0199-3074-09B7-B3D1EBE099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267926-872B-8218-A709-17E01BFCAA9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2646AF5-36E7-5475-8D99-5C169D18A90C}"/>
              </a:ext>
            </a:extLst>
          </p:cNvPr>
          <p:cNvSpPr>
            <a:spLocks noGrp="1"/>
          </p:cNvSpPr>
          <p:nvPr>
            <p:ph type="sldNum" sz="quarter" idx="5"/>
          </p:nvPr>
        </p:nvSpPr>
        <p:spPr/>
        <p:txBody>
          <a:bodyPr/>
          <a:lstStyle/>
          <a:p>
            <a:fld id="{7C7A6C2F-AD40-4DD3-8FE0-47F48E3626F2}" type="slidenum">
              <a:rPr lang="en-GB" smtClean="0"/>
              <a:t>9</a:t>
            </a:fld>
            <a:endParaRPr lang="en-GB"/>
          </a:p>
        </p:txBody>
      </p:sp>
    </p:spTree>
    <p:extLst>
      <p:ext uri="{BB962C8B-B14F-4D97-AF65-F5344CB8AC3E}">
        <p14:creationId xmlns:p14="http://schemas.microsoft.com/office/powerpoint/2010/main" val="1191075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F5B5F4-031A-1647-10AE-851AD94B87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CC312A-09F5-122C-E569-B398B72359C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7817F5-24A5-AEAD-A77A-EFC12EEB07C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498F6D3-E257-9637-AF3A-D3EF72936D3E}"/>
              </a:ext>
            </a:extLst>
          </p:cNvPr>
          <p:cNvSpPr>
            <a:spLocks noGrp="1"/>
          </p:cNvSpPr>
          <p:nvPr>
            <p:ph type="sldNum" sz="quarter" idx="5"/>
          </p:nvPr>
        </p:nvSpPr>
        <p:spPr/>
        <p:txBody>
          <a:bodyPr/>
          <a:lstStyle/>
          <a:p>
            <a:fld id="{7C7A6C2F-AD40-4DD3-8FE0-47F48E3626F2}" type="slidenum">
              <a:rPr lang="en-GB" smtClean="0"/>
              <a:t>12</a:t>
            </a:fld>
            <a:endParaRPr lang="en-GB"/>
          </a:p>
        </p:txBody>
      </p:sp>
    </p:spTree>
    <p:extLst>
      <p:ext uri="{BB962C8B-B14F-4D97-AF65-F5344CB8AC3E}">
        <p14:creationId xmlns:p14="http://schemas.microsoft.com/office/powerpoint/2010/main" val="25853162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AACE2FB-3AEE-C3A4-7C9F-7DC6BBEA6A90}"/>
              </a:ext>
            </a:extLst>
          </p:cNvPr>
          <p:cNvSpPr>
            <a:spLocks noGrp="1"/>
          </p:cNvSpPr>
          <p:nvPr>
            <p:ph type="title" hasCustomPrompt="1"/>
          </p:nvPr>
        </p:nvSpPr>
        <p:spPr>
          <a:xfrm>
            <a:off x="579636" y="365126"/>
            <a:ext cx="11024760" cy="304178"/>
          </a:xfrm>
        </p:spPr>
        <p:txBody>
          <a:bodyPr>
            <a:noAutofit/>
          </a:bodyPr>
          <a:lstStyle>
            <a:lvl1pPr>
              <a:defRPr sz="1800" b="1">
                <a:solidFill>
                  <a:schemeClr val="bg1">
                    <a:lumMod val="50000"/>
                  </a:schemeClr>
                </a:solidFill>
                <a:latin typeface="+mn-lt"/>
              </a:defRPr>
            </a:lvl1pPr>
          </a:lstStyle>
          <a:p>
            <a:r>
              <a:rPr lang="en-GB" dirty="0"/>
              <a:t>Section sub-title</a:t>
            </a:r>
          </a:p>
        </p:txBody>
      </p:sp>
      <p:sp>
        <p:nvSpPr>
          <p:cNvPr id="8" name="Slide Number Placeholder 5">
            <a:extLst>
              <a:ext uri="{FF2B5EF4-FFF2-40B4-BE49-F238E27FC236}">
                <a16:creationId xmlns:a16="http://schemas.microsoft.com/office/drawing/2014/main" id="{4A488049-67B5-FB88-5E4B-BB35EE89CAF3}"/>
              </a:ext>
            </a:extLst>
          </p:cNvPr>
          <p:cNvSpPr>
            <a:spLocks noGrp="1"/>
          </p:cNvSpPr>
          <p:nvPr>
            <p:ph type="sldNum" sz="quarter" idx="4"/>
          </p:nvPr>
        </p:nvSpPr>
        <p:spPr>
          <a:xfrm>
            <a:off x="579636" y="6403485"/>
            <a:ext cx="2714919" cy="365125"/>
          </a:xfrm>
          <a:prstGeom prst="rect">
            <a:avLst/>
          </a:prstGeom>
        </p:spPr>
        <p:txBody>
          <a:bodyPr vert="horz" lIns="91440" tIns="45720" rIns="91440" bIns="45720" rtlCol="0" anchor="ctr"/>
          <a:lstStyle>
            <a:lvl1pPr algn="l">
              <a:defRPr sz="1000">
                <a:solidFill>
                  <a:schemeClr val="bg1">
                    <a:lumMod val="50000"/>
                  </a:schemeClr>
                </a:solidFill>
              </a:defRPr>
            </a:lvl1pPr>
          </a:lstStyle>
          <a:p>
            <a:fld id="{3F8E7432-9A93-4FF1-8E8F-582AF910147E}" type="slidenum">
              <a:rPr lang="en-GB" smtClean="0"/>
              <a:pPr/>
              <a:t>‹#›</a:t>
            </a:fld>
            <a:endParaRPr lang="en-GB" dirty="0"/>
          </a:p>
        </p:txBody>
      </p:sp>
      <p:sp>
        <p:nvSpPr>
          <p:cNvPr id="9" name="Text Placeholder 13">
            <a:extLst>
              <a:ext uri="{FF2B5EF4-FFF2-40B4-BE49-F238E27FC236}">
                <a16:creationId xmlns:a16="http://schemas.microsoft.com/office/drawing/2014/main" id="{D80CE678-810A-DF99-23F5-BFB0DCFE9CDC}"/>
              </a:ext>
            </a:extLst>
          </p:cNvPr>
          <p:cNvSpPr>
            <a:spLocks noGrp="1"/>
          </p:cNvSpPr>
          <p:nvPr>
            <p:ph type="body" sz="quarter" idx="10" hasCustomPrompt="1"/>
          </p:nvPr>
        </p:nvSpPr>
        <p:spPr>
          <a:xfrm>
            <a:off x="579636" y="668515"/>
            <a:ext cx="11024760" cy="814112"/>
          </a:xfrm>
        </p:spPr>
        <p:txBody>
          <a:bodyPr>
            <a:noAutofit/>
          </a:bodyPr>
          <a:lstStyle>
            <a:lvl1pPr marL="0" indent="0">
              <a:buNone/>
              <a:defRPr sz="2600" b="0">
                <a:solidFill>
                  <a:srgbClr val="0584AA"/>
                </a:solidFill>
              </a:defRPr>
            </a:lvl1pPr>
            <a:lvl2pPr marL="457200" indent="0">
              <a:buNone/>
              <a:defRPr sz="2800" b="1"/>
            </a:lvl2pPr>
            <a:lvl3pPr marL="914400" indent="0">
              <a:buNone/>
              <a:defRPr sz="2800" b="1"/>
            </a:lvl3pPr>
            <a:lvl4pPr marL="1371600" indent="0">
              <a:buNone/>
              <a:defRPr sz="2800" b="1"/>
            </a:lvl4pPr>
            <a:lvl5pPr marL="1828800" indent="0">
              <a:buNone/>
              <a:defRPr sz="2800" b="1"/>
            </a:lvl5pPr>
          </a:lstStyle>
          <a:p>
            <a:pPr lvl="0"/>
            <a:r>
              <a:rPr lang="en-US" dirty="0"/>
              <a:t>Headline</a:t>
            </a:r>
            <a:endParaRPr lang="en-GB" dirty="0"/>
          </a:p>
        </p:txBody>
      </p:sp>
      <p:sp>
        <p:nvSpPr>
          <p:cNvPr id="11" name="Text Placeholder 17">
            <a:extLst>
              <a:ext uri="{FF2B5EF4-FFF2-40B4-BE49-F238E27FC236}">
                <a16:creationId xmlns:a16="http://schemas.microsoft.com/office/drawing/2014/main" id="{F7A133CF-9BE7-06E9-05DF-6D7ADD7AB88E}"/>
              </a:ext>
            </a:extLst>
          </p:cNvPr>
          <p:cNvSpPr>
            <a:spLocks noGrp="1"/>
          </p:cNvSpPr>
          <p:nvPr>
            <p:ph type="body" sz="quarter" idx="11"/>
          </p:nvPr>
        </p:nvSpPr>
        <p:spPr>
          <a:xfrm>
            <a:off x="579636" y="1640264"/>
            <a:ext cx="11024760" cy="4055686"/>
          </a:xfrm>
        </p:spPr>
        <p:txBody>
          <a:bodyPr lIns="144000" rIns="108000">
            <a:normAutofit/>
          </a:bodyPr>
          <a:lstStyle>
            <a:lvl1pPr marL="228600" indent="-228600">
              <a:spcBef>
                <a:spcPts val="1200"/>
              </a:spcBef>
              <a:spcAft>
                <a:spcPts val="600"/>
              </a:spcAft>
              <a:buClr>
                <a:schemeClr val="tx2"/>
              </a:buClr>
              <a:buFont typeface="Wingdings" panose="05000000000000000000" pitchFamily="2" charset="2"/>
              <a:buChar char="§"/>
              <a:defRPr sz="1800"/>
            </a:lvl1pPr>
            <a:lvl2pPr marL="685800" indent="-228600">
              <a:buClr>
                <a:schemeClr val="tx2"/>
              </a:buClr>
              <a:buFont typeface="Wingdings" panose="05000000000000000000" pitchFamily="2" charset="2"/>
              <a:buChar char="§"/>
              <a:defRPr sz="1800"/>
            </a:lvl2pPr>
            <a:lvl3pPr marL="1143000" indent="-228600">
              <a:buClr>
                <a:schemeClr val="tx2"/>
              </a:buClr>
              <a:buFont typeface="Wingdings" panose="05000000000000000000" pitchFamily="2" charset="2"/>
              <a:buChar char="§"/>
              <a:defRPr sz="1800"/>
            </a:lvl3pPr>
            <a:lvl4pPr marL="1600200" indent="-228600">
              <a:buClr>
                <a:schemeClr val="tx2"/>
              </a:buClr>
              <a:buFont typeface="Wingdings" panose="05000000000000000000" pitchFamily="2" charset="2"/>
              <a:buChar char="§"/>
              <a:defRPr sz="1800"/>
            </a:lvl4pPr>
            <a:lvl5pPr marL="2057400" indent="-228600">
              <a:buClr>
                <a:schemeClr val="tx2"/>
              </a:buClr>
              <a:buFont typeface="Wingdings" panose="05000000000000000000" pitchFamily="2" charset="2"/>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2" name="Picture 1" descr="A logo with a green circle&#10;&#10;Description automatically generated">
            <a:extLst>
              <a:ext uri="{FF2B5EF4-FFF2-40B4-BE49-F238E27FC236}">
                <a16:creationId xmlns:a16="http://schemas.microsoft.com/office/drawing/2014/main" id="{5EC15066-78C8-448B-3CEA-0B769E451DF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38023" y="6286436"/>
            <a:ext cx="476542" cy="396000"/>
          </a:xfrm>
          <a:prstGeom prst="rect">
            <a:avLst/>
          </a:prstGeom>
        </p:spPr>
      </p:pic>
    </p:spTree>
    <p:extLst>
      <p:ext uri="{BB962C8B-B14F-4D97-AF65-F5344CB8AC3E}">
        <p14:creationId xmlns:p14="http://schemas.microsoft.com/office/powerpoint/2010/main" val="1535710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hoto_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EC82F9B-D381-D399-62D8-ADB5FE567B1B}"/>
              </a:ext>
            </a:extLst>
          </p:cNvPr>
          <p:cNvSpPr/>
          <p:nvPr userDrawn="1"/>
        </p:nvSpPr>
        <p:spPr>
          <a:xfrm>
            <a:off x="0" y="0"/>
            <a:ext cx="12192000" cy="6858000"/>
          </a:xfrm>
          <a:prstGeom prst="rect">
            <a:avLst/>
          </a:prstGeom>
          <a:solidFill>
            <a:schemeClr val="tx1">
              <a:lumMod val="95000"/>
              <a:lumOff val="5000"/>
              <a:alpha val="3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descr="A logo with a green circle and a white circle&#10;&#10;Description automatically generated">
            <a:extLst>
              <a:ext uri="{FF2B5EF4-FFF2-40B4-BE49-F238E27FC236}">
                <a16:creationId xmlns:a16="http://schemas.microsoft.com/office/drawing/2014/main" id="{D0250B9C-23D8-7B01-EF56-4162CE9167A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4744" y="250136"/>
            <a:ext cx="1138983" cy="504000"/>
          </a:xfrm>
          <a:prstGeom prst="rect">
            <a:avLst/>
          </a:prstGeom>
        </p:spPr>
      </p:pic>
      <p:sp>
        <p:nvSpPr>
          <p:cNvPr id="3" name="Text Placeholder 12">
            <a:extLst>
              <a:ext uri="{FF2B5EF4-FFF2-40B4-BE49-F238E27FC236}">
                <a16:creationId xmlns:a16="http://schemas.microsoft.com/office/drawing/2014/main" id="{0F3C81ED-313E-E82E-4EEF-3EC74112A687}"/>
              </a:ext>
            </a:extLst>
          </p:cNvPr>
          <p:cNvSpPr>
            <a:spLocks noGrp="1"/>
          </p:cNvSpPr>
          <p:nvPr>
            <p:ph type="body" sz="quarter" idx="10" hasCustomPrompt="1"/>
          </p:nvPr>
        </p:nvSpPr>
        <p:spPr>
          <a:xfrm>
            <a:off x="530509" y="2363190"/>
            <a:ext cx="6391372" cy="1553029"/>
          </a:xfrm>
        </p:spPr>
        <p:txBody>
          <a:bodyPr anchor="b">
            <a:normAutofit/>
          </a:bodyPr>
          <a:lstStyle>
            <a:lvl1pPr marL="0" indent="0" algn="l">
              <a:buNone/>
              <a:defRPr lang="en-GB" sz="4800" kern="1200" dirty="0">
                <a:solidFill>
                  <a:schemeClr val="bg1"/>
                </a:solidFill>
                <a:latin typeface="Calibri" panose="020F0502020204030204" pitchFamily="34" charset="0"/>
                <a:ea typeface="Calibri" panose="020F0502020204030204" pitchFamily="34" charset="0"/>
                <a:cs typeface="Calibri" panose="020F050202020403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GB" dirty="0"/>
              <a:t>Document Title</a:t>
            </a:r>
          </a:p>
        </p:txBody>
      </p:sp>
      <p:sp>
        <p:nvSpPr>
          <p:cNvPr id="8" name="Text Placeholder 12">
            <a:extLst>
              <a:ext uri="{FF2B5EF4-FFF2-40B4-BE49-F238E27FC236}">
                <a16:creationId xmlns:a16="http://schemas.microsoft.com/office/drawing/2014/main" id="{A0E2C522-4397-37BF-FC62-481B9E408251}"/>
              </a:ext>
            </a:extLst>
          </p:cNvPr>
          <p:cNvSpPr>
            <a:spLocks noGrp="1"/>
          </p:cNvSpPr>
          <p:nvPr>
            <p:ph type="body" sz="quarter" idx="11" hasCustomPrompt="1"/>
          </p:nvPr>
        </p:nvSpPr>
        <p:spPr>
          <a:xfrm>
            <a:off x="530509" y="4006227"/>
            <a:ext cx="6391372" cy="360000"/>
          </a:xfrm>
        </p:spPr>
        <p:txBody>
          <a:bodyPr>
            <a:normAutofit/>
          </a:bodyPr>
          <a:lstStyle>
            <a:lvl1pPr marL="0" indent="0" algn="l">
              <a:buNone/>
              <a:defRPr lang="en-GB" sz="2000" kern="1200" dirty="0">
                <a:solidFill>
                  <a:schemeClr val="bg1"/>
                </a:solidFill>
                <a:latin typeface="+mn-lt"/>
                <a:ea typeface="+mn-ea"/>
                <a:cs typeface="+mn-cs"/>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GB" dirty="0"/>
              <a:t>Subtitle</a:t>
            </a:r>
          </a:p>
        </p:txBody>
      </p:sp>
      <p:sp>
        <p:nvSpPr>
          <p:cNvPr id="10" name="Text Placeholder 12">
            <a:extLst>
              <a:ext uri="{FF2B5EF4-FFF2-40B4-BE49-F238E27FC236}">
                <a16:creationId xmlns:a16="http://schemas.microsoft.com/office/drawing/2014/main" id="{A6512188-1F80-0DEF-D41B-40F4C68AE908}"/>
              </a:ext>
            </a:extLst>
          </p:cNvPr>
          <p:cNvSpPr>
            <a:spLocks noGrp="1"/>
          </p:cNvSpPr>
          <p:nvPr>
            <p:ph type="body" sz="quarter" idx="15" hasCustomPrompt="1"/>
          </p:nvPr>
        </p:nvSpPr>
        <p:spPr>
          <a:xfrm>
            <a:off x="530509" y="4891026"/>
            <a:ext cx="6391372" cy="360000"/>
          </a:xfrm>
        </p:spPr>
        <p:txBody>
          <a:bodyPr>
            <a:normAutofit/>
          </a:bodyPr>
          <a:lstStyle>
            <a:lvl1pPr marL="0" indent="0" algn="l">
              <a:buNone/>
              <a:defRPr lang="en-GB" sz="1800" kern="1200" dirty="0">
                <a:solidFill>
                  <a:schemeClr val="bg1"/>
                </a:solidFill>
                <a:latin typeface="+mn-lt"/>
                <a:ea typeface="+mn-ea"/>
                <a:cs typeface="+mn-cs"/>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GB" dirty="0"/>
              <a:t>Date</a:t>
            </a:r>
          </a:p>
        </p:txBody>
      </p:sp>
      <p:sp>
        <p:nvSpPr>
          <p:cNvPr id="11" name="Text Placeholder 12">
            <a:extLst>
              <a:ext uri="{FF2B5EF4-FFF2-40B4-BE49-F238E27FC236}">
                <a16:creationId xmlns:a16="http://schemas.microsoft.com/office/drawing/2014/main" id="{AFDAF2E4-1EBE-109C-3EF0-8152F84C538B}"/>
              </a:ext>
            </a:extLst>
          </p:cNvPr>
          <p:cNvSpPr>
            <a:spLocks noGrp="1"/>
          </p:cNvSpPr>
          <p:nvPr>
            <p:ph type="body" sz="quarter" idx="16" hasCustomPrompt="1"/>
          </p:nvPr>
        </p:nvSpPr>
        <p:spPr>
          <a:xfrm>
            <a:off x="530509" y="5345694"/>
            <a:ext cx="6391372" cy="360000"/>
          </a:xfrm>
        </p:spPr>
        <p:txBody>
          <a:bodyPr>
            <a:normAutofit/>
          </a:bodyPr>
          <a:lstStyle>
            <a:lvl1pPr marL="0" indent="0" algn="l">
              <a:buNone/>
              <a:defRPr lang="en-GB" sz="1800" kern="1200" dirty="0">
                <a:solidFill>
                  <a:schemeClr val="bg1"/>
                </a:solidFill>
                <a:latin typeface="+mn-lt"/>
                <a:ea typeface="+mn-ea"/>
                <a:cs typeface="+mn-cs"/>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Document status/restriction e.g. Internal Use Only</a:t>
            </a:r>
          </a:p>
        </p:txBody>
      </p:sp>
    </p:spTree>
    <p:extLst>
      <p:ext uri="{BB962C8B-B14F-4D97-AF65-F5344CB8AC3E}">
        <p14:creationId xmlns:p14="http://schemas.microsoft.com/office/powerpoint/2010/main" val="3412901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6378B810-3FD8-3B66-19F1-20C6F0BC7FD4}"/>
              </a:ext>
            </a:extLst>
          </p:cNvPr>
          <p:cNvSpPr>
            <a:spLocks noGrp="1"/>
          </p:cNvSpPr>
          <p:nvPr>
            <p:ph type="body" sz="quarter" idx="10" hasCustomPrompt="1"/>
          </p:nvPr>
        </p:nvSpPr>
        <p:spPr>
          <a:xfrm>
            <a:off x="1872456" y="2008140"/>
            <a:ext cx="8447088" cy="1553029"/>
          </a:xfrm>
        </p:spPr>
        <p:txBody>
          <a:bodyPr anchor="b">
            <a:normAutofit/>
          </a:bodyPr>
          <a:lstStyle>
            <a:lvl1pPr marL="0" indent="0" algn="ctr">
              <a:buNone/>
              <a:defRPr lang="en-GB" sz="4800" kern="1200" dirty="0">
                <a:solidFill>
                  <a:schemeClr val="tx2"/>
                </a:solidFill>
                <a:latin typeface="Calibri" panose="020F0502020204030204" pitchFamily="34" charset="0"/>
                <a:ea typeface="Calibri" panose="020F0502020204030204" pitchFamily="34" charset="0"/>
                <a:cs typeface="Calibri" panose="020F050202020403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GB" dirty="0"/>
              <a:t>Document Title</a:t>
            </a:r>
          </a:p>
        </p:txBody>
      </p:sp>
      <p:sp>
        <p:nvSpPr>
          <p:cNvPr id="14" name="Text Placeholder 12">
            <a:extLst>
              <a:ext uri="{FF2B5EF4-FFF2-40B4-BE49-F238E27FC236}">
                <a16:creationId xmlns:a16="http://schemas.microsoft.com/office/drawing/2014/main" id="{25D958E0-89CD-78A3-C573-0415093B271A}"/>
              </a:ext>
            </a:extLst>
          </p:cNvPr>
          <p:cNvSpPr>
            <a:spLocks noGrp="1"/>
          </p:cNvSpPr>
          <p:nvPr>
            <p:ph type="body" sz="quarter" idx="11" hasCustomPrompt="1"/>
          </p:nvPr>
        </p:nvSpPr>
        <p:spPr>
          <a:xfrm>
            <a:off x="1872456" y="3651177"/>
            <a:ext cx="8447088" cy="360000"/>
          </a:xfrm>
        </p:spPr>
        <p:txBody>
          <a:bodyPr>
            <a:normAutofit/>
          </a:bodyPr>
          <a:lstStyle>
            <a:lvl1pPr marL="0" indent="0" algn="ctr">
              <a:buNone/>
              <a:defRPr lang="en-GB" sz="2000" kern="1200" dirty="0">
                <a:solidFill>
                  <a:srgbClr val="6B716A"/>
                </a:solidFill>
                <a:latin typeface="+mn-lt"/>
                <a:ea typeface="+mn-ea"/>
                <a:cs typeface="+mn-cs"/>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GB" dirty="0"/>
              <a:t>Subtitle</a:t>
            </a:r>
          </a:p>
        </p:txBody>
      </p:sp>
      <p:sp>
        <p:nvSpPr>
          <p:cNvPr id="15" name="Text Placeholder 12">
            <a:extLst>
              <a:ext uri="{FF2B5EF4-FFF2-40B4-BE49-F238E27FC236}">
                <a16:creationId xmlns:a16="http://schemas.microsoft.com/office/drawing/2014/main" id="{8A556D65-4F2E-793E-F6A6-466E145E85C8}"/>
              </a:ext>
            </a:extLst>
          </p:cNvPr>
          <p:cNvSpPr>
            <a:spLocks noGrp="1"/>
          </p:cNvSpPr>
          <p:nvPr>
            <p:ph type="body" sz="quarter" idx="12" hasCustomPrompt="1"/>
          </p:nvPr>
        </p:nvSpPr>
        <p:spPr>
          <a:xfrm>
            <a:off x="1872456" y="4554252"/>
            <a:ext cx="8447088" cy="324000"/>
          </a:xfrm>
        </p:spPr>
        <p:txBody>
          <a:bodyPr>
            <a:normAutofit/>
          </a:bodyPr>
          <a:lstStyle>
            <a:lvl1pPr marL="0" indent="0" algn="ctr">
              <a:buNone/>
              <a:defRPr lang="en-GB" sz="1700" kern="1200" dirty="0">
                <a:solidFill>
                  <a:srgbClr val="6B716A"/>
                </a:solidFill>
                <a:latin typeface="+mn-lt"/>
                <a:ea typeface="+mn-ea"/>
                <a:cs typeface="+mn-cs"/>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marL="0" lvl="0" indent="0" algn="ctr" defTabSz="914400" rtl="0" eaLnBrk="1" latinLnBrk="0" hangingPunct="1">
              <a:lnSpc>
                <a:spcPct val="90000"/>
              </a:lnSpc>
              <a:spcBef>
                <a:spcPts val="1000"/>
              </a:spcBef>
              <a:buFont typeface="Arial" panose="020B0604020202020204" pitchFamily="34" charset="0"/>
              <a:buNone/>
            </a:pPr>
            <a:r>
              <a:rPr lang="en-GB" dirty="0"/>
              <a:t>Date</a:t>
            </a:r>
          </a:p>
        </p:txBody>
      </p:sp>
      <p:sp>
        <p:nvSpPr>
          <p:cNvPr id="3" name="Text Placeholder 12">
            <a:extLst>
              <a:ext uri="{FF2B5EF4-FFF2-40B4-BE49-F238E27FC236}">
                <a16:creationId xmlns:a16="http://schemas.microsoft.com/office/drawing/2014/main" id="{55DAD360-C2A9-378C-8D61-9B46DD399F83}"/>
              </a:ext>
            </a:extLst>
          </p:cNvPr>
          <p:cNvSpPr>
            <a:spLocks noGrp="1"/>
          </p:cNvSpPr>
          <p:nvPr>
            <p:ph type="body" sz="quarter" idx="14" hasCustomPrompt="1"/>
          </p:nvPr>
        </p:nvSpPr>
        <p:spPr>
          <a:xfrm>
            <a:off x="1872456" y="4985984"/>
            <a:ext cx="8447088" cy="324000"/>
          </a:xfrm>
        </p:spPr>
        <p:txBody>
          <a:bodyPr>
            <a:normAutofit/>
          </a:bodyPr>
          <a:lstStyle>
            <a:lvl1pPr marL="0" indent="0" algn="ctr">
              <a:buNone/>
              <a:defRPr lang="en-GB" sz="1700" kern="1200" dirty="0">
                <a:solidFill>
                  <a:srgbClr val="FF0000"/>
                </a:solidFill>
                <a:latin typeface="+mn-lt"/>
                <a:ea typeface="+mn-ea"/>
                <a:cs typeface="+mn-cs"/>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marL="0" lvl="0" indent="0" algn="ctr" defTabSz="914400" rtl="0" eaLnBrk="1" latinLnBrk="0" hangingPunct="1">
              <a:lnSpc>
                <a:spcPct val="90000"/>
              </a:lnSpc>
              <a:spcBef>
                <a:spcPts val="1000"/>
              </a:spcBef>
              <a:buFont typeface="Arial" panose="020B0604020202020204" pitchFamily="34" charset="0"/>
              <a:buNone/>
            </a:pPr>
            <a:r>
              <a:rPr lang="en-GB" dirty="0"/>
              <a:t>Document status/restriction e.g. Internal Use Only</a:t>
            </a:r>
          </a:p>
        </p:txBody>
      </p:sp>
      <p:sp>
        <p:nvSpPr>
          <p:cNvPr id="19" name="Rectangle 18">
            <a:extLst>
              <a:ext uri="{FF2B5EF4-FFF2-40B4-BE49-F238E27FC236}">
                <a16:creationId xmlns:a16="http://schemas.microsoft.com/office/drawing/2014/main" id="{D6B13045-5E4B-AAF8-C2B4-D804C6EAE598}"/>
              </a:ext>
            </a:extLst>
          </p:cNvPr>
          <p:cNvSpPr/>
          <p:nvPr userDrawn="1"/>
        </p:nvSpPr>
        <p:spPr>
          <a:xfrm>
            <a:off x="5723943" y="6629831"/>
            <a:ext cx="756938" cy="230832"/>
          </a:xfrm>
          <a:prstGeom prst="rect">
            <a:avLst/>
          </a:prstGeom>
        </p:spPr>
        <p:txBody>
          <a:bodyPr wrap="none">
            <a:spAutoFit/>
          </a:bodyPr>
          <a:lstStyle/>
          <a:p>
            <a:pPr fontAlgn="base">
              <a:spcBef>
                <a:spcPct val="0"/>
              </a:spcBef>
              <a:spcAft>
                <a:spcPct val="0"/>
              </a:spcAft>
              <a:buClr>
                <a:srgbClr val="467CBF"/>
              </a:buClr>
              <a:defRPr/>
            </a:pPr>
            <a:r>
              <a:rPr lang="en-GB" sz="900" dirty="0">
                <a:solidFill>
                  <a:srgbClr val="B2B2B2">
                    <a:lumMod val="75000"/>
                  </a:srgbClr>
                </a:solidFill>
                <a:cs typeface="Arial" pitchFamily="34" charset="0"/>
              </a:rPr>
              <a:t>Confidential</a:t>
            </a:r>
            <a:endParaRPr lang="en-US" sz="900" dirty="0">
              <a:solidFill>
                <a:srgbClr val="B2B2B2">
                  <a:lumMod val="75000"/>
                </a:srgbClr>
              </a:solidFill>
              <a:cs typeface="Arial" pitchFamily="34" charset="0"/>
            </a:endParaRPr>
          </a:p>
        </p:txBody>
      </p:sp>
      <p:sp>
        <p:nvSpPr>
          <p:cNvPr id="2" name="Rectangle 1">
            <a:extLst>
              <a:ext uri="{FF2B5EF4-FFF2-40B4-BE49-F238E27FC236}">
                <a16:creationId xmlns:a16="http://schemas.microsoft.com/office/drawing/2014/main" id="{F76F786D-DBAC-4D83-53F1-8F151C9E4CF8}"/>
              </a:ext>
            </a:extLst>
          </p:cNvPr>
          <p:cNvSpPr/>
          <p:nvPr userDrawn="1"/>
        </p:nvSpPr>
        <p:spPr>
          <a:xfrm>
            <a:off x="3240090" y="6474883"/>
            <a:ext cx="5711820" cy="230832"/>
          </a:xfrm>
          <a:prstGeom prst="rect">
            <a:avLst/>
          </a:prstGeom>
        </p:spPr>
        <p:txBody>
          <a:bodyPr wrap="none">
            <a:spAutoFit/>
          </a:bodyPr>
          <a:lstStyle/>
          <a:p>
            <a:pPr marL="0" marR="0" lvl="0" indent="0" defTabSz="914400" eaLnBrk="1" fontAlgn="base" latinLnBrk="0" hangingPunct="1">
              <a:lnSpc>
                <a:spcPct val="100000"/>
              </a:lnSpc>
              <a:spcBef>
                <a:spcPct val="0"/>
              </a:spcBef>
              <a:spcAft>
                <a:spcPct val="0"/>
              </a:spcAft>
              <a:buClr>
                <a:srgbClr val="467CBF"/>
              </a:buClr>
              <a:buSzTx/>
              <a:buFontTx/>
              <a:buNone/>
              <a:tabLst/>
              <a:defRPr/>
            </a:pPr>
            <a:r>
              <a:rPr kumimoji="0" lang="en-GB" sz="900" b="0" i="0" u="none" strike="noStrike" kern="0" cap="none" spc="0" normalizeH="0" baseline="0" noProof="0" dirty="0">
                <a:ln>
                  <a:noFill/>
                </a:ln>
                <a:solidFill>
                  <a:srgbClr val="B2B2B2">
                    <a:lumMod val="75000"/>
                  </a:srgbClr>
                </a:solidFill>
                <a:effectLst/>
                <a:uLnTx/>
                <a:uFillTx/>
              </a:rPr>
              <a:t>© </a:t>
            </a:r>
            <a:r>
              <a:rPr kumimoji="0" lang="en-GB" sz="900" b="0" i="0" u="none" strike="noStrike" kern="0" cap="none" spc="0" normalizeH="0" baseline="0" noProof="0" dirty="0">
                <a:ln>
                  <a:noFill/>
                </a:ln>
                <a:solidFill>
                  <a:srgbClr val="868686"/>
                </a:solidFill>
                <a:effectLst/>
                <a:uLnTx/>
                <a:uFillTx/>
              </a:rPr>
              <a:t>Copyright</a:t>
            </a:r>
            <a:r>
              <a:rPr kumimoji="0" lang="en-GB" sz="900" b="0" i="0" u="none" strike="noStrike" kern="0" cap="none" spc="0" normalizeH="0" baseline="0" noProof="0" dirty="0">
                <a:ln>
                  <a:noFill/>
                </a:ln>
                <a:solidFill>
                  <a:srgbClr val="B2B2B2">
                    <a:lumMod val="75000"/>
                  </a:srgbClr>
                </a:solidFill>
                <a:effectLst/>
                <a:uLnTx/>
                <a:uFillTx/>
              </a:rPr>
              <a:t> EPINDEX  Ltd (epi) 2024. All rights reserved. May not be reproduced or shared without written permission</a:t>
            </a:r>
            <a:endParaRPr kumimoji="0" lang="en-US" sz="900" b="0" i="0" u="none" strike="noStrike" kern="0" cap="none" spc="0" normalizeH="0" baseline="0" noProof="0" dirty="0">
              <a:ln>
                <a:noFill/>
              </a:ln>
              <a:solidFill>
                <a:srgbClr val="B2B2B2">
                  <a:lumMod val="75000"/>
                </a:srgbClr>
              </a:solidFill>
              <a:effectLst/>
              <a:uLnTx/>
              <a:uFillTx/>
              <a:cs typeface="Arial" pitchFamily="34" charset="0"/>
            </a:endParaRPr>
          </a:p>
        </p:txBody>
      </p:sp>
    </p:spTree>
    <p:extLst>
      <p:ext uri="{BB962C8B-B14F-4D97-AF65-F5344CB8AC3E}">
        <p14:creationId xmlns:p14="http://schemas.microsoft.com/office/powerpoint/2010/main" val="1973322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6378B810-3FD8-3B66-19F1-20C6F0BC7FD4}"/>
              </a:ext>
            </a:extLst>
          </p:cNvPr>
          <p:cNvSpPr>
            <a:spLocks noGrp="1"/>
          </p:cNvSpPr>
          <p:nvPr>
            <p:ph type="body" sz="quarter" idx="10" hasCustomPrompt="1"/>
          </p:nvPr>
        </p:nvSpPr>
        <p:spPr>
          <a:xfrm>
            <a:off x="652467" y="2313920"/>
            <a:ext cx="8447088" cy="1553029"/>
          </a:xfrm>
        </p:spPr>
        <p:txBody>
          <a:bodyPr anchor="b">
            <a:normAutofit/>
          </a:bodyPr>
          <a:lstStyle>
            <a:lvl1pPr marL="0" indent="0" algn="l">
              <a:buNone/>
              <a:defRPr lang="en-GB" sz="4800" kern="1200" dirty="0">
                <a:solidFill>
                  <a:schemeClr val="tx2"/>
                </a:solidFill>
                <a:latin typeface="Calibri" panose="020F0502020204030204" pitchFamily="34" charset="0"/>
                <a:ea typeface="Calibri" panose="020F0502020204030204" pitchFamily="34" charset="0"/>
                <a:cs typeface="Calibri" panose="020F050202020403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GB" dirty="0"/>
              <a:t>Document Title</a:t>
            </a:r>
          </a:p>
        </p:txBody>
      </p:sp>
      <p:sp>
        <p:nvSpPr>
          <p:cNvPr id="14" name="Text Placeholder 12">
            <a:extLst>
              <a:ext uri="{FF2B5EF4-FFF2-40B4-BE49-F238E27FC236}">
                <a16:creationId xmlns:a16="http://schemas.microsoft.com/office/drawing/2014/main" id="{25D958E0-89CD-78A3-C573-0415093B271A}"/>
              </a:ext>
            </a:extLst>
          </p:cNvPr>
          <p:cNvSpPr>
            <a:spLocks noGrp="1"/>
          </p:cNvSpPr>
          <p:nvPr>
            <p:ph type="body" sz="quarter" idx="11" hasCustomPrompt="1"/>
          </p:nvPr>
        </p:nvSpPr>
        <p:spPr>
          <a:xfrm>
            <a:off x="652467" y="3956957"/>
            <a:ext cx="8447088" cy="360000"/>
          </a:xfrm>
        </p:spPr>
        <p:txBody>
          <a:bodyPr>
            <a:normAutofit/>
          </a:bodyPr>
          <a:lstStyle>
            <a:lvl1pPr marL="0" indent="0" algn="l">
              <a:buNone/>
              <a:defRPr lang="en-GB" sz="2000" kern="1200" dirty="0">
                <a:solidFill>
                  <a:srgbClr val="6B716A"/>
                </a:solidFill>
                <a:latin typeface="+mn-lt"/>
                <a:ea typeface="+mn-ea"/>
                <a:cs typeface="+mn-cs"/>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GB" dirty="0"/>
              <a:t>Subtitle</a:t>
            </a:r>
          </a:p>
        </p:txBody>
      </p:sp>
      <p:sp>
        <p:nvSpPr>
          <p:cNvPr id="4" name="Text Placeholder 12">
            <a:extLst>
              <a:ext uri="{FF2B5EF4-FFF2-40B4-BE49-F238E27FC236}">
                <a16:creationId xmlns:a16="http://schemas.microsoft.com/office/drawing/2014/main" id="{46E80193-7DA0-1DA7-763E-45782F3E6556}"/>
              </a:ext>
            </a:extLst>
          </p:cNvPr>
          <p:cNvSpPr>
            <a:spLocks noGrp="1"/>
          </p:cNvSpPr>
          <p:nvPr>
            <p:ph type="body" sz="quarter" idx="15" hasCustomPrompt="1"/>
          </p:nvPr>
        </p:nvSpPr>
        <p:spPr>
          <a:xfrm>
            <a:off x="652467" y="4841756"/>
            <a:ext cx="8447088" cy="360000"/>
          </a:xfrm>
        </p:spPr>
        <p:txBody>
          <a:bodyPr>
            <a:normAutofit/>
          </a:bodyPr>
          <a:lstStyle>
            <a:lvl1pPr marL="0" indent="0" algn="l">
              <a:buNone/>
              <a:defRPr lang="en-GB" sz="1800" kern="1200" dirty="0">
                <a:solidFill>
                  <a:srgbClr val="6B716A"/>
                </a:solidFill>
                <a:latin typeface="+mn-lt"/>
                <a:ea typeface="+mn-ea"/>
                <a:cs typeface="+mn-cs"/>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GB" dirty="0"/>
              <a:t>Date</a:t>
            </a:r>
          </a:p>
        </p:txBody>
      </p:sp>
      <p:sp>
        <p:nvSpPr>
          <p:cNvPr id="5" name="Text Placeholder 12">
            <a:extLst>
              <a:ext uri="{FF2B5EF4-FFF2-40B4-BE49-F238E27FC236}">
                <a16:creationId xmlns:a16="http://schemas.microsoft.com/office/drawing/2014/main" id="{D40675C1-056A-1F6E-9379-DB24FF7605F1}"/>
              </a:ext>
            </a:extLst>
          </p:cNvPr>
          <p:cNvSpPr>
            <a:spLocks noGrp="1"/>
          </p:cNvSpPr>
          <p:nvPr>
            <p:ph type="body" sz="quarter" idx="16" hasCustomPrompt="1"/>
          </p:nvPr>
        </p:nvSpPr>
        <p:spPr>
          <a:xfrm>
            <a:off x="652467" y="5296424"/>
            <a:ext cx="8447088" cy="360000"/>
          </a:xfrm>
        </p:spPr>
        <p:txBody>
          <a:bodyPr>
            <a:normAutofit/>
          </a:bodyPr>
          <a:lstStyle>
            <a:lvl1pPr marL="0" indent="0" algn="l">
              <a:buNone/>
              <a:defRPr lang="en-GB" sz="1800" kern="1200" dirty="0">
                <a:solidFill>
                  <a:srgbClr val="FF0000"/>
                </a:solidFill>
                <a:latin typeface="+mn-lt"/>
                <a:ea typeface="+mn-ea"/>
                <a:cs typeface="+mn-cs"/>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Document status/restriction e.g. Internal Use Only</a:t>
            </a:r>
          </a:p>
        </p:txBody>
      </p:sp>
      <p:sp>
        <p:nvSpPr>
          <p:cNvPr id="6" name="Rectangle 5">
            <a:extLst>
              <a:ext uri="{FF2B5EF4-FFF2-40B4-BE49-F238E27FC236}">
                <a16:creationId xmlns:a16="http://schemas.microsoft.com/office/drawing/2014/main" id="{F9713CB3-BA6D-1E55-6D82-9563F5142352}"/>
              </a:ext>
            </a:extLst>
          </p:cNvPr>
          <p:cNvSpPr/>
          <p:nvPr userDrawn="1"/>
        </p:nvSpPr>
        <p:spPr>
          <a:xfrm>
            <a:off x="3240090" y="6474883"/>
            <a:ext cx="5711820" cy="230832"/>
          </a:xfrm>
          <a:prstGeom prst="rect">
            <a:avLst/>
          </a:prstGeom>
        </p:spPr>
        <p:txBody>
          <a:bodyPr wrap="none">
            <a:spAutoFit/>
          </a:bodyPr>
          <a:lstStyle/>
          <a:p>
            <a:pPr marL="0" marR="0" lvl="0" indent="0" defTabSz="914400" eaLnBrk="1" fontAlgn="base" latinLnBrk="0" hangingPunct="1">
              <a:lnSpc>
                <a:spcPct val="100000"/>
              </a:lnSpc>
              <a:spcBef>
                <a:spcPct val="0"/>
              </a:spcBef>
              <a:spcAft>
                <a:spcPct val="0"/>
              </a:spcAft>
              <a:buClr>
                <a:srgbClr val="467CBF"/>
              </a:buClr>
              <a:buSzTx/>
              <a:buFontTx/>
              <a:buNone/>
              <a:tabLst/>
              <a:defRPr/>
            </a:pPr>
            <a:r>
              <a:rPr kumimoji="0" lang="en-GB" sz="900" b="0" i="0" u="none" strike="noStrike" kern="0" cap="none" spc="0" normalizeH="0" baseline="0" noProof="0" dirty="0">
                <a:ln>
                  <a:noFill/>
                </a:ln>
                <a:solidFill>
                  <a:srgbClr val="B2B2B2">
                    <a:lumMod val="75000"/>
                  </a:srgbClr>
                </a:solidFill>
                <a:effectLst/>
                <a:uLnTx/>
                <a:uFillTx/>
              </a:rPr>
              <a:t>© </a:t>
            </a:r>
            <a:r>
              <a:rPr kumimoji="0" lang="en-GB" sz="900" b="0" i="0" u="none" strike="noStrike" kern="0" cap="none" spc="0" normalizeH="0" baseline="0" noProof="0" dirty="0">
                <a:ln>
                  <a:noFill/>
                </a:ln>
                <a:solidFill>
                  <a:srgbClr val="868686"/>
                </a:solidFill>
                <a:effectLst/>
                <a:uLnTx/>
                <a:uFillTx/>
              </a:rPr>
              <a:t>Copyright</a:t>
            </a:r>
            <a:r>
              <a:rPr kumimoji="0" lang="en-GB" sz="900" b="0" i="0" u="none" strike="noStrike" kern="0" cap="none" spc="0" normalizeH="0" baseline="0" noProof="0" dirty="0">
                <a:ln>
                  <a:noFill/>
                </a:ln>
                <a:solidFill>
                  <a:srgbClr val="B2B2B2">
                    <a:lumMod val="75000"/>
                  </a:srgbClr>
                </a:solidFill>
                <a:effectLst/>
                <a:uLnTx/>
                <a:uFillTx/>
              </a:rPr>
              <a:t> EPINDEX  Ltd (epi) 2024. All rights reserved. May not be reproduced or shared without written permission</a:t>
            </a:r>
            <a:endParaRPr kumimoji="0" lang="en-US" sz="900" b="0" i="0" u="none" strike="noStrike" kern="0" cap="none" spc="0" normalizeH="0" baseline="0" noProof="0" dirty="0">
              <a:ln>
                <a:noFill/>
              </a:ln>
              <a:solidFill>
                <a:srgbClr val="B2B2B2">
                  <a:lumMod val="75000"/>
                </a:srgbClr>
              </a:solidFill>
              <a:effectLst/>
              <a:uLnTx/>
              <a:uFillTx/>
              <a:cs typeface="Arial" pitchFamily="34" charset="0"/>
            </a:endParaRPr>
          </a:p>
        </p:txBody>
      </p:sp>
      <p:sp>
        <p:nvSpPr>
          <p:cNvPr id="7" name="Rectangle 6">
            <a:extLst>
              <a:ext uri="{FF2B5EF4-FFF2-40B4-BE49-F238E27FC236}">
                <a16:creationId xmlns:a16="http://schemas.microsoft.com/office/drawing/2014/main" id="{C6558841-0066-0C42-E6BC-F440D51A2CD4}"/>
              </a:ext>
            </a:extLst>
          </p:cNvPr>
          <p:cNvSpPr/>
          <p:nvPr userDrawn="1"/>
        </p:nvSpPr>
        <p:spPr>
          <a:xfrm>
            <a:off x="5723943" y="6629831"/>
            <a:ext cx="756938" cy="230832"/>
          </a:xfrm>
          <a:prstGeom prst="rect">
            <a:avLst/>
          </a:prstGeom>
        </p:spPr>
        <p:txBody>
          <a:bodyPr wrap="none">
            <a:spAutoFit/>
          </a:bodyPr>
          <a:lstStyle/>
          <a:p>
            <a:pPr fontAlgn="base">
              <a:spcBef>
                <a:spcPct val="0"/>
              </a:spcBef>
              <a:spcAft>
                <a:spcPct val="0"/>
              </a:spcAft>
              <a:buClr>
                <a:srgbClr val="467CBF"/>
              </a:buClr>
              <a:defRPr/>
            </a:pPr>
            <a:r>
              <a:rPr lang="en-GB" sz="900" dirty="0">
                <a:solidFill>
                  <a:srgbClr val="B2B2B2">
                    <a:lumMod val="75000"/>
                  </a:srgbClr>
                </a:solidFill>
                <a:cs typeface="Arial" pitchFamily="34" charset="0"/>
              </a:rPr>
              <a:t>Confidential</a:t>
            </a:r>
            <a:endParaRPr lang="en-US" sz="900" dirty="0">
              <a:solidFill>
                <a:srgbClr val="B2B2B2">
                  <a:lumMod val="75000"/>
                </a:srgbClr>
              </a:solidFill>
              <a:cs typeface="Arial" pitchFamily="34" charset="0"/>
            </a:endParaRPr>
          </a:p>
        </p:txBody>
      </p:sp>
    </p:spTree>
    <p:extLst>
      <p:ext uri="{BB962C8B-B14F-4D97-AF65-F5344CB8AC3E}">
        <p14:creationId xmlns:p14="http://schemas.microsoft.com/office/powerpoint/2010/main" val="7821356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 name="Picture 3" descr="A logo with a green circle&#10;&#10;Description automatically generated">
            <a:extLst>
              <a:ext uri="{FF2B5EF4-FFF2-40B4-BE49-F238E27FC236}">
                <a16:creationId xmlns:a16="http://schemas.microsoft.com/office/drawing/2014/main" id="{58C51C04-77CE-E90A-D03C-AE092CC2146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38023" y="6286436"/>
            <a:ext cx="476542" cy="396000"/>
          </a:xfrm>
          <a:prstGeom prst="rect">
            <a:avLst/>
          </a:prstGeom>
        </p:spPr>
      </p:pic>
      <p:sp>
        <p:nvSpPr>
          <p:cNvPr id="2" name="Title 1">
            <a:extLst>
              <a:ext uri="{FF2B5EF4-FFF2-40B4-BE49-F238E27FC236}">
                <a16:creationId xmlns:a16="http://schemas.microsoft.com/office/drawing/2014/main" id="{89EC035A-1F08-9CE5-B101-58344D9BA30A}"/>
              </a:ext>
            </a:extLst>
          </p:cNvPr>
          <p:cNvSpPr>
            <a:spLocks noGrp="1"/>
          </p:cNvSpPr>
          <p:nvPr>
            <p:ph type="title" hasCustomPrompt="1"/>
          </p:nvPr>
        </p:nvSpPr>
        <p:spPr>
          <a:xfrm>
            <a:off x="579636" y="2457450"/>
            <a:ext cx="10767814" cy="1680917"/>
          </a:xfrm>
        </p:spPr>
        <p:txBody>
          <a:bodyPr anchor="b">
            <a:normAutofit/>
          </a:bodyPr>
          <a:lstStyle>
            <a:lvl1pPr>
              <a:defRPr sz="4000" b="0">
                <a:solidFill>
                  <a:srgbClr val="0584AA"/>
                </a:solidFill>
                <a:latin typeface="+mn-lt"/>
              </a:defRPr>
            </a:lvl1pPr>
          </a:lstStyle>
          <a:p>
            <a:r>
              <a:rPr lang="en-US" dirty="0"/>
              <a:t>Section Heading</a:t>
            </a:r>
            <a:endParaRPr lang="en-GB" dirty="0"/>
          </a:p>
        </p:txBody>
      </p:sp>
      <p:sp>
        <p:nvSpPr>
          <p:cNvPr id="6" name="Slide Number Placeholder 5">
            <a:extLst>
              <a:ext uri="{FF2B5EF4-FFF2-40B4-BE49-F238E27FC236}">
                <a16:creationId xmlns:a16="http://schemas.microsoft.com/office/drawing/2014/main" id="{F0DC9FFD-6B04-FBD5-A5B3-1093362749A6}"/>
              </a:ext>
            </a:extLst>
          </p:cNvPr>
          <p:cNvSpPr>
            <a:spLocks noGrp="1"/>
          </p:cNvSpPr>
          <p:nvPr>
            <p:ph type="sldNum" sz="quarter" idx="4"/>
          </p:nvPr>
        </p:nvSpPr>
        <p:spPr>
          <a:xfrm>
            <a:off x="579636" y="6403485"/>
            <a:ext cx="2714919" cy="365125"/>
          </a:xfrm>
          <a:prstGeom prst="rect">
            <a:avLst/>
          </a:prstGeom>
        </p:spPr>
        <p:txBody>
          <a:bodyPr vert="horz" lIns="91440" tIns="45720" rIns="91440" bIns="45720" rtlCol="0" anchor="ctr"/>
          <a:lstStyle>
            <a:lvl1pPr algn="l">
              <a:defRPr sz="1000">
                <a:solidFill>
                  <a:schemeClr val="bg1">
                    <a:lumMod val="50000"/>
                  </a:schemeClr>
                </a:solidFill>
              </a:defRPr>
            </a:lvl1pPr>
          </a:lstStyle>
          <a:p>
            <a:fld id="{3F8E7432-9A93-4FF1-8E8F-582AF910147E}" type="slidenum">
              <a:rPr lang="en-GB" smtClean="0"/>
              <a:pPr/>
              <a:t>‹#›</a:t>
            </a:fld>
            <a:endParaRPr lang="en-GB" dirty="0"/>
          </a:p>
        </p:txBody>
      </p:sp>
      <p:sp>
        <p:nvSpPr>
          <p:cNvPr id="9" name="Rectangle 8">
            <a:extLst>
              <a:ext uri="{FF2B5EF4-FFF2-40B4-BE49-F238E27FC236}">
                <a16:creationId xmlns:a16="http://schemas.microsoft.com/office/drawing/2014/main" id="{FEBF6E2D-E3BC-CC9E-6B66-37B836259A90}"/>
              </a:ext>
            </a:extLst>
          </p:cNvPr>
          <p:cNvSpPr/>
          <p:nvPr userDrawn="1"/>
        </p:nvSpPr>
        <p:spPr>
          <a:xfrm>
            <a:off x="5723943" y="6629831"/>
            <a:ext cx="756938" cy="230832"/>
          </a:xfrm>
          <a:prstGeom prst="rect">
            <a:avLst/>
          </a:prstGeom>
        </p:spPr>
        <p:txBody>
          <a:bodyPr wrap="none">
            <a:spAutoFit/>
          </a:bodyPr>
          <a:lstStyle/>
          <a:p>
            <a:pPr fontAlgn="base">
              <a:spcBef>
                <a:spcPct val="0"/>
              </a:spcBef>
              <a:spcAft>
                <a:spcPct val="0"/>
              </a:spcAft>
              <a:buClr>
                <a:srgbClr val="467CBF"/>
              </a:buClr>
              <a:defRPr/>
            </a:pPr>
            <a:r>
              <a:rPr lang="en-GB" sz="900" dirty="0">
                <a:solidFill>
                  <a:srgbClr val="B2B2B2">
                    <a:lumMod val="75000"/>
                  </a:srgbClr>
                </a:solidFill>
                <a:cs typeface="Arial" pitchFamily="34" charset="0"/>
              </a:rPr>
              <a:t>Confidential</a:t>
            </a:r>
            <a:endParaRPr lang="en-US" sz="900" dirty="0">
              <a:solidFill>
                <a:srgbClr val="B2B2B2">
                  <a:lumMod val="75000"/>
                </a:srgbClr>
              </a:solidFill>
              <a:cs typeface="Arial" pitchFamily="34" charset="0"/>
            </a:endParaRPr>
          </a:p>
        </p:txBody>
      </p:sp>
    </p:spTree>
    <p:extLst>
      <p:ext uri="{BB962C8B-B14F-4D97-AF65-F5344CB8AC3E}">
        <p14:creationId xmlns:p14="http://schemas.microsoft.com/office/powerpoint/2010/main" val="362536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header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1FAE0-1A87-254D-E7F4-532185CEE2D8}"/>
              </a:ext>
            </a:extLst>
          </p:cNvPr>
          <p:cNvSpPr>
            <a:spLocks noGrp="1"/>
          </p:cNvSpPr>
          <p:nvPr>
            <p:ph type="title" hasCustomPrompt="1"/>
          </p:nvPr>
        </p:nvSpPr>
        <p:spPr>
          <a:xfrm>
            <a:off x="579636" y="365126"/>
            <a:ext cx="11024760" cy="304178"/>
          </a:xfrm>
        </p:spPr>
        <p:txBody>
          <a:bodyPr>
            <a:noAutofit/>
          </a:bodyPr>
          <a:lstStyle>
            <a:lvl1pPr>
              <a:defRPr sz="1800" b="1">
                <a:solidFill>
                  <a:schemeClr val="bg1">
                    <a:lumMod val="50000"/>
                  </a:schemeClr>
                </a:solidFill>
                <a:latin typeface="+mn-lt"/>
              </a:defRPr>
            </a:lvl1pPr>
          </a:lstStyle>
          <a:p>
            <a:r>
              <a:rPr lang="en-GB" dirty="0"/>
              <a:t>Section sub-title</a:t>
            </a:r>
          </a:p>
        </p:txBody>
      </p:sp>
      <p:sp>
        <p:nvSpPr>
          <p:cNvPr id="14" name="Text Placeholder 13">
            <a:extLst>
              <a:ext uri="{FF2B5EF4-FFF2-40B4-BE49-F238E27FC236}">
                <a16:creationId xmlns:a16="http://schemas.microsoft.com/office/drawing/2014/main" id="{F1FD4581-6A61-A0C8-DF35-DE06F16D95DD}"/>
              </a:ext>
            </a:extLst>
          </p:cNvPr>
          <p:cNvSpPr>
            <a:spLocks noGrp="1"/>
          </p:cNvSpPr>
          <p:nvPr>
            <p:ph type="body" sz="quarter" idx="10" hasCustomPrompt="1"/>
          </p:nvPr>
        </p:nvSpPr>
        <p:spPr>
          <a:xfrm>
            <a:off x="579636" y="668515"/>
            <a:ext cx="11024760" cy="814112"/>
          </a:xfrm>
        </p:spPr>
        <p:txBody>
          <a:bodyPr>
            <a:noAutofit/>
          </a:bodyPr>
          <a:lstStyle>
            <a:lvl1pPr marL="0" indent="0">
              <a:buNone/>
              <a:defRPr sz="2600" b="0">
                <a:solidFill>
                  <a:srgbClr val="0584AA"/>
                </a:solidFill>
              </a:defRPr>
            </a:lvl1pPr>
            <a:lvl2pPr marL="457200" indent="0">
              <a:buNone/>
              <a:defRPr sz="2800" b="1"/>
            </a:lvl2pPr>
            <a:lvl3pPr marL="914400" indent="0">
              <a:buNone/>
              <a:defRPr sz="2800" b="1"/>
            </a:lvl3pPr>
            <a:lvl4pPr marL="1371600" indent="0">
              <a:buNone/>
              <a:defRPr sz="2800" b="1"/>
            </a:lvl4pPr>
            <a:lvl5pPr marL="1828800" indent="0">
              <a:buNone/>
              <a:defRPr sz="2800" b="1"/>
            </a:lvl5pPr>
          </a:lstStyle>
          <a:p>
            <a:pPr lvl="0"/>
            <a:r>
              <a:rPr lang="en-US" dirty="0"/>
              <a:t>Headline</a:t>
            </a:r>
            <a:endParaRPr lang="en-GB" dirty="0"/>
          </a:p>
        </p:txBody>
      </p:sp>
      <p:sp>
        <p:nvSpPr>
          <p:cNvPr id="18" name="Text Placeholder 17">
            <a:extLst>
              <a:ext uri="{FF2B5EF4-FFF2-40B4-BE49-F238E27FC236}">
                <a16:creationId xmlns:a16="http://schemas.microsoft.com/office/drawing/2014/main" id="{C2F036A7-F5AF-FD45-6D8D-66B0272EA419}"/>
              </a:ext>
            </a:extLst>
          </p:cNvPr>
          <p:cNvSpPr>
            <a:spLocks noGrp="1"/>
          </p:cNvSpPr>
          <p:nvPr>
            <p:ph type="body" sz="quarter" idx="11"/>
          </p:nvPr>
        </p:nvSpPr>
        <p:spPr>
          <a:xfrm>
            <a:off x="579636" y="1640264"/>
            <a:ext cx="11024760" cy="4055686"/>
          </a:xfrm>
        </p:spPr>
        <p:txBody>
          <a:bodyPr lIns="144000" rIns="108000">
            <a:normAutofit/>
          </a:bodyPr>
          <a:lstStyle>
            <a:lvl1pPr marL="228600" indent="-228600">
              <a:spcBef>
                <a:spcPts val="1200"/>
              </a:spcBef>
              <a:spcAft>
                <a:spcPts val="600"/>
              </a:spcAft>
              <a:buClr>
                <a:schemeClr val="tx2"/>
              </a:buClr>
              <a:buFont typeface="Wingdings" panose="05000000000000000000" pitchFamily="2" charset="2"/>
              <a:buChar char="§"/>
              <a:defRPr sz="1800"/>
            </a:lvl1pPr>
            <a:lvl2pPr marL="685800" indent="-228600">
              <a:buClr>
                <a:schemeClr val="tx2"/>
              </a:buClr>
              <a:buFont typeface="Wingdings" panose="05000000000000000000" pitchFamily="2" charset="2"/>
              <a:buChar char="§"/>
              <a:defRPr sz="1800"/>
            </a:lvl2pPr>
            <a:lvl3pPr marL="1143000" indent="-228600">
              <a:buClr>
                <a:schemeClr val="tx2"/>
              </a:buClr>
              <a:buFont typeface="Wingdings" panose="05000000000000000000" pitchFamily="2" charset="2"/>
              <a:buChar char="§"/>
              <a:defRPr sz="1800"/>
            </a:lvl3pPr>
            <a:lvl4pPr marL="1600200" indent="-228600">
              <a:buClr>
                <a:schemeClr val="tx2"/>
              </a:buClr>
              <a:buFont typeface="Wingdings" panose="05000000000000000000" pitchFamily="2" charset="2"/>
              <a:buChar char="§"/>
              <a:defRPr sz="1800"/>
            </a:lvl4pPr>
            <a:lvl5pPr marL="2057400" indent="-228600">
              <a:buClr>
                <a:schemeClr val="tx2"/>
              </a:buClr>
              <a:buFont typeface="Wingdings" panose="05000000000000000000" pitchFamily="2" charset="2"/>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Slide Number Placeholder 5">
            <a:extLst>
              <a:ext uri="{FF2B5EF4-FFF2-40B4-BE49-F238E27FC236}">
                <a16:creationId xmlns:a16="http://schemas.microsoft.com/office/drawing/2014/main" id="{B888724F-D5E1-C082-7884-A4EA425667BD}"/>
              </a:ext>
            </a:extLst>
          </p:cNvPr>
          <p:cNvSpPr>
            <a:spLocks noGrp="1"/>
          </p:cNvSpPr>
          <p:nvPr>
            <p:ph type="sldNum" sz="quarter" idx="4"/>
          </p:nvPr>
        </p:nvSpPr>
        <p:spPr>
          <a:xfrm>
            <a:off x="579636" y="6403485"/>
            <a:ext cx="2714919" cy="365125"/>
          </a:xfrm>
          <a:prstGeom prst="rect">
            <a:avLst/>
          </a:prstGeom>
        </p:spPr>
        <p:txBody>
          <a:bodyPr vert="horz" lIns="91440" tIns="45720" rIns="91440" bIns="45720" rtlCol="0" anchor="ctr"/>
          <a:lstStyle>
            <a:lvl1pPr algn="l">
              <a:defRPr sz="1000">
                <a:solidFill>
                  <a:schemeClr val="bg1">
                    <a:lumMod val="50000"/>
                  </a:schemeClr>
                </a:solidFill>
              </a:defRPr>
            </a:lvl1pPr>
          </a:lstStyle>
          <a:p>
            <a:fld id="{3F8E7432-9A93-4FF1-8E8F-582AF910147E}" type="slidenum">
              <a:rPr lang="en-GB" smtClean="0"/>
              <a:pPr/>
              <a:t>‹#›</a:t>
            </a:fld>
            <a:endParaRPr lang="en-GB" dirty="0"/>
          </a:p>
        </p:txBody>
      </p:sp>
      <p:sp>
        <p:nvSpPr>
          <p:cNvPr id="11" name="Rectangle 10">
            <a:extLst>
              <a:ext uri="{FF2B5EF4-FFF2-40B4-BE49-F238E27FC236}">
                <a16:creationId xmlns:a16="http://schemas.microsoft.com/office/drawing/2014/main" id="{72E30602-B4F8-DEFC-2BEA-46E3C70A64E2}"/>
              </a:ext>
            </a:extLst>
          </p:cNvPr>
          <p:cNvSpPr/>
          <p:nvPr userDrawn="1"/>
        </p:nvSpPr>
        <p:spPr>
          <a:xfrm>
            <a:off x="5723943" y="6629831"/>
            <a:ext cx="756938" cy="230832"/>
          </a:xfrm>
          <a:prstGeom prst="rect">
            <a:avLst/>
          </a:prstGeom>
        </p:spPr>
        <p:txBody>
          <a:bodyPr wrap="none">
            <a:spAutoFit/>
          </a:bodyPr>
          <a:lstStyle/>
          <a:p>
            <a:pPr fontAlgn="base">
              <a:spcBef>
                <a:spcPct val="0"/>
              </a:spcBef>
              <a:spcAft>
                <a:spcPct val="0"/>
              </a:spcAft>
              <a:buClr>
                <a:srgbClr val="467CBF"/>
              </a:buClr>
              <a:defRPr/>
            </a:pPr>
            <a:r>
              <a:rPr lang="en-GB" sz="900" dirty="0">
                <a:solidFill>
                  <a:srgbClr val="B2B2B2">
                    <a:lumMod val="75000"/>
                  </a:srgbClr>
                </a:solidFill>
                <a:cs typeface="Arial" pitchFamily="34" charset="0"/>
              </a:rPr>
              <a:t>Confidential</a:t>
            </a:r>
            <a:endParaRPr lang="en-US" sz="900" dirty="0">
              <a:solidFill>
                <a:srgbClr val="B2B2B2">
                  <a:lumMod val="75000"/>
                </a:srgbClr>
              </a:solidFill>
              <a:cs typeface="Arial" pitchFamily="34" charset="0"/>
            </a:endParaRPr>
          </a:p>
        </p:txBody>
      </p:sp>
      <p:pic>
        <p:nvPicPr>
          <p:cNvPr id="3" name="Picture 2" descr="A logo with a green circle&#10;&#10;Description automatically generated">
            <a:extLst>
              <a:ext uri="{FF2B5EF4-FFF2-40B4-BE49-F238E27FC236}">
                <a16:creationId xmlns:a16="http://schemas.microsoft.com/office/drawing/2014/main" id="{3A4DC7B9-5A77-4A99-4BBB-5BA4ED1CED6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38023" y="6286436"/>
            <a:ext cx="476542" cy="396000"/>
          </a:xfrm>
          <a:prstGeom prst="rect">
            <a:avLst/>
          </a:prstGeom>
        </p:spPr>
      </p:pic>
    </p:spTree>
    <p:extLst>
      <p:ext uri="{BB962C8B-B14F-4D97-AF65-F5344CB8AC3E}">
        <p14:creationId xmlns:p14="http://schemas.microsoft.com/office/powerpoint/2010/main" val="3495359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1FAE0-1A87-254D-E7F4-532185CEE2D8}"/>
              </a:ext>
            </a:extLst>
          </p:cNvPr>
          <p:cNvSpPr>
            <a:spLocks noGrp="1"/>
          </p:cNvSpPr>
          <p:nvPr>
            <p:ph type="title" hasCustomPrompt="1"/>
          </p:nvPr>
        </p:nvSpPr>
        <p:spPr>
          <a:xfrm>
            <a:off x="579635" y="365125"/>
            <a:ext cx="11024759" cy="1077176"/>
          </a:xfrm>
        </p:spPr>
        <p:txBody>
          <a:bodyPr>
            <a:noAutofit/>
          </a:bodyPr>
          <a:lstStyle>
            <a:lvl1pPr>
              <a:defRPr sz="3200" b="0">
                <a:solidFill>
                  <a:srgbClr val="0584AA"/>
                </a:solidFill>
                <a:latin typeface="+mn-lt"/>
              </a:defRPr>
            </a:lvl1pPr>
          </a:lstStyle>
          <a:p>
            <a:r>
              <a:rPr lang="en-GB" dirty="0"/>
              <a:t>Headline without sub-title</a:t>
            </a:r>
          </a:p>
        </p:txBody>
      </p:sp>
      <p:sp>
        <p:nvSpPr>
          <p:cNvPr id="9" name="Slide Number Placeholder 5">
            <a:extLst>
              <a:ext uri="{FF2B5EF4-FFF2-40B4-BE49-F238E27FC236}">
                <a16:creationId xmlns:a16="http://schemas.microsoft.com/office/drawing/2014/main" id="{2FAE661E-E192-2D41-33F1-1219669D0FF0}"/>
              </a:ext>
            </a:extLst>
          </p:cNvPr>
          <p:cNvSpPr>
            <a:spLocks noGrp="1"/>
          </p:cNvSpPr>
          <p:nvPr>
            <p:ph type="sldNum" sz="quarter" idx="4"/>
          </p:nvPr>
        </p:nvSpPr>
        <p:spPr>
          <a:xfrm>
            <a:off x="579636" y="6403485"/>
            <a:ext cx="2714919" cy="365125"/>
          </a:xfrm>
          <a:prstGeom prst="rect">
            <a:avLst/>
          </a:prstGeom>
        </p:spPr>
        <p:txBody>
          <a:bodyPr vert="horz" lIns="91440" tIns="45720" rIns="91440" bIns="45720" rtlCol="0" anchor="ctr"/>
          <a:lstStyle>
            <a:lvl1pPr algn="l">
              <a:defRPr sz="1000">
                <a:solidFill>
                  <a:schemeClr val="bg1">
                    <a:lumMod val="50000"/>
                  </a:schemeClr>
                </a:solidFill>
              </a:defRPr>
            </a:lvl1pPr>
          </a:lstStyle>
          <a:p>
            <a:fld id="{3F8E7432-9A93-4FF1-8E8F-582AF910147E}" type="slidenum">
              <a:rPr lang="en-GB" smtClean="0"/>
              <a:pPr/>
              <a:t>‹#›</a:t>
            </a:fld>
            <a:endParaRPr lang="en-GB" dirty="0"/>
          </a:p>
        </p:txBody>
      </p:sp>
      <p:sp>
        <p:nvSpPr>
          <p:cNvPr id="10" name="Text Placeholder 17">
            <a:extLst>
              <a:ext uri="{FF2B5EF4-FFF2-40B4-BE49-F238E27FC236}">
                <a16:creationId xmlns:a16="http://schemas.microsoft.com/office/drawing/2014/main" id="{D250BB32-30E4-1EA0-9A01-E8D30B9B3467}"/>
              </a:ext>
            </a:extLst>
          </p:cNvPr>
          <p:cNvSpPr>
            <a:spLocks noGrp="1"/>
          </p:cNvSpPr>
          <p:nvPr>
            <p:ph type="body" sz="quarter" idx="11"/>
          </p:nvPr>
        </p:nvSpPr>
        <p:spPr>
          <a:xfrm>
            <a:off x="579636" y="1640264"/>
            <a:ext cx="11024760" cy="4055686"/>
          </a:xfrm>
        </p:spPr>
        <p:txBody>
          <a:bodyPr lIns="144000" rIns="108000">
            <a:normAutofit/>
          </a:bodyPr>
          <a:lstStyle>
            <a:lvl1pPr marL="228600" indent="-228600">
              <a:spcBef>
                <a:spcPts val="1200"/>
              </a:spcBef>
              <a:spcAft>
                <a:spcPts val="600"/>
              </a:spcAft>
              <a:buClr>
                <a:schemeClr val="tx2"/>
              </a:buClr>
              <a:buFont typeface="Wingdings" panose="05000000000000000000" pitchFamily="2" charset="2"/>
              <a:buChar char="§"/>
              <a:defRPr sz="1800"/>
            </a:lvl1pPr>
            <a:lvl2pPr marL="685800" indent="-228600">
              <a:buClr>
                <a:schemeClr val="tx2"/>
              </a:buClr>
              <a:buFont typeface="Wingdings" panose="05000000000000000000" pitchFamily="2" charset="2"/>
              <a:buChar char="§"/>
              <a:defRPr sz="1800"/>
            </a:lvl2pPr>
            <a:lvl3pPr marL="1143000" indent="-228600">
              <a:buClr>
                <a:schemeClr val="tx2"/>
              </a:buClr>
              <a:buFont typeface="Wingdings" panose="05000000000000000000" pitchFamily="2" charset="2"/>
              <a:buChar char="§"/>
              <a:defRPr sz="1800"/>
            </a:lvl3pPr>
            <a:lvl4pPr marL="1600200" indent="-228600">
              <a:buClr>
                <a:schemeClr val="tx2"/>
              </a:buClr>
              <a:buFont typeface="Wingdings" panose="05000000000000000000" pitchFamily="2" charset="2"/>
              <a:buChar char="§"/>
              <a:defRPr sz="1800"/>
            </a:lvl4pPr>
            <a:lvl5pPr marL="2057400" indent="-228600">
              <a:buClr>
                <a:schemeClr val="tx2"/>
              </a:buClr>
              <a:buFont typeface="Wingdings" panose="05000000000000000000" pitchFamily="2" charset="2"/>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Rectangle 11">
            <a:extLst>
              <a:ext uri="{FF2B5EF4-FFF2-40B4-BE49-F238E27FC236}">
                <a16:creationId xmlns:a16="http://schemas.microsoft.com/office/drawing/2014/main" id="{57009B6A-706A-A23E-E0CB-C7840D1B15A9}"/>
              </a:ext>
            </a:extLst>
          </p:cNvPr>
          <p:cNvSpPr/>
          <p:nvPr userDrawn="1"/>
        </p:nvSpPr>
        <p:spPr>
          <a:xfrm>
            <a:off x="5723943" y="6629831"/>
            <a:ext cx="756938" cy="230832"/>
          </a:xfrm>
          <a:prstGeom prst="rect">
            <a:avLst/>
          </a:prstGeom>
        </p:spPr>
        <p:txBody>
          <a:bodyPr wrap="none">
            <a:spAutoFit/>
          </a:bodyPr>
          <a:lstStyle/>
          <a:p>
            <a:pPr fontAlgn="base">
              <a:spcBef>
                <a:spcPct val="0"/>
              </a:spcBef>
              <a:spcAft>
                <a:spcPct val="0"/>
              </a:spcAft>
              <a:buClr>
                <a:srgbClr val="467CBF"/>
              </a:buClr>
              <a:defRPr/>
            </a:pPr>
            <a:r>
              <a:rPr lang="en-GB" sz="900" dirty="0">
                <a:solidFill>
                  <a:srgbClr val="B2B2B2">
                    <a:lumMod val="75000"/>
                  </a:srgbClr>
                </a:solidFill>
                <a:cs typeface="Arial" pitchFamily="34" charset="0"/>
              </a:rPr>
              <a:t>Confidential</a:t>
            </a:r>
            <a:endParaRPr lang="en-US" sz="900" dirty="0">
              <a:solidFill>
                <a:srgbClr val="B2B2B2">
                  <a:lumMod val="75000"/>
                </a:srgbClr>
              </a:solidFill>
              <a:cs typeface="Arial" pitchFamily="34" charset="0"/>
            </a:endParaRPr>
          </a:p>
        </p:txBody>
      </p:sp>
      <p:pic>
        <p:nvPicPr>
          <p:cNvPr id="3" name="Picture 2" descr="A logo with a green circle&#10;&#10;Description automatically generated">
            <a:extLst>
              <a:ext uri="{FF2B5EF4-FFF2-40B4-BE49-F238E27FC236}">
                <a16:creationId xmlns:a16="http://schemas.microsoft.com/office/drawing/2014/main" id="{7BFA9106-6F8F-625A-766A-E5ACAAD67B1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38023" y="6286436"/>
            <a:ext cx="476542" cy="396000"/>
          </a:xfrm>
          <a:prstGeom prst="rect">
            <a:avLst/>
          </a:prstGeom>
        </p:spPr>
      </p:pic>
    </p:spTree>
    <p:extLst>
      <p:ext uri="{BB962C8B-B14F-4D97-AF65-F5344CB8AC3E}">
        <p14:creationId xmlns:p14="http://schemas.microsoft.com/office/powerpoint/2010/main" val="3010425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C3ECBD56-DB1E-358C-3F1B-568380DB7C6B}"/>
              </a:ext>
            </a:extLst>
          </p:cNvPr>
          <p:cNvSpPr>
            <a:spLocks noGrp="1"/>
          </p:cNvSpPr>
          <p:nvPr>
            <p:ph type="sldNum" sz="quarter" idx="4"/>
          </p:nvPr>
        </p:nvSpPr>
        <p:spPr>
          <a:xfrm>
            <a:off x="579636" y="6403485"/>
            <a:ext cx="2714919" cy="365125"/>
          </a:xfrm>
          <a:prstGeom prst="rect">
            <a:avLst/>
          </a:prstGeom>
        </p:spPr>
        <p:txBody>
          <a:bodyPr vert="horz" lIns="91440" tIns="45720" rIns="91440" bIns="45720" rtlCol="0" anchor="ctr"/>
          <a:lstStyle>
            <a:lvl1pPr algn="l">
              <a:defRPr sz="1000">
                <a:solidFill>
                  <a:schemeClr val="bg1">
                    <a:lumMod val="50000"/>
                  </a:schemeClr>
                </a:solidFill>
              </a:defRPr>
            </a:lvl1pPr>
          </a:lstStyle>
          <a:p>
            <a:fld id="{3F8E7432-9A93-4FF1-8E8F-582AF910147E}" type="slidenum">
              <a:rPr lang="en-GB" smtClean="0"/>
              <a:pPr/>
              <a:t>‹#›</a:t>
            </a:fld>
            <a:endParaRPr lang="en-GB" dirty="0"/>
          </a:p>
        </p:txBody>
      </p:sp>
      <p:sp>
        <p:nvSpPr>
          <p:cNvPr id="7" name="Rectangle 6">
            <a:extLst>
              <a:ext uri="{FF2B5EF4-FFF2-40B4-BE49-F238E27FC236}">
                <a16:creationId xmlns:a16="http://schemas.microsoft.com/office/drawing/2014/main" id="{CD3B5220-5B96-D9D1-B2CA-CFD98922B92A}"/>
              </a:ext>
            </a:extLst>
          </p:cNvPr>
          <p:cNvSpPr/>
          <p:nvPr userDrawn="1"/>
        </p:nvSpPr>
        <p:spPr>
          <a:xfrm>
            <a:off x="5723943" y="6629831"/>
            <a:ext cx="756938" cy="230832"/>
          </a:xfrm>
          <a:prstGeom prst="rect">
            <a:avLst/>
          </a:prstGeom>
        </p:spPr>
        <p:txBody>
          <a:bodyPr wrap="none">
            <a:spAutoFit/>
          </a:bodyPr>
          <a:lstStyle/>
          <a:p>
            <a:pPr fontAlgn="base">
              <a:spcBef>
                <a:spcPct val="0"/>
              </a:spcBef>
              <a:spcAft>
                <a:spcPct val="0"/>
              </a:spcAft>
              <a:buClr>
                <a:srgbClr val="467CBF"/>
              </a:buClr>
              <a:defRPr/>
            </a:pPr>
            <a:r>
              <a:rPr lang="en-GB" sz="900" dirty="0">
                <a:solidFill>
                  <a:srgbClr val="B2B2B2">
                    <a:lumMod val="75000"/>
                  </a:srgbClr>
                </a:solidFill>
                <a:cs typeface="Arial" pitchFamily="34" charset="0"/>
              </a:rPr>
              <a:t>Confidential</a:t>
            </a:r>
            <a:endParaRPr lang="en-US" sz="900" dirty="0">
              <a:solidFill>
                <a:srgbClr val="B2B2B2">
                  <a:lumMod val="75000"/>
                </a:srgbClr>
              </a:solidFill>
              <a:cs typeface="Arial" pitchFamily="34" charset="0"/>
            </a:endParaRPr>
          </a:p>
        </p:txBody>
      </p:sp>
      <p:pic>
        <p:nvPicPr>
          <p:cNvPr id="2" name="Picture 1" descr="A logo with a green circle&#10;&#10;Description automatically generated">
            <a:extLst>
              <a:ext uri="{FF2B5EF4-FFF2-40B4-BE49-F238E27FC236}">
                <a16:creationId xmlns:a16="http://schemas.microsoft.com/office/drawing/2014/main" id="{4529979A-5B3D-BBC5-3723-DFBECFD2C6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38023" y="6286436"/>
            <a:ext cx="476542" cy="396000"/>
          </a:xfrm>
          <a:prstGeom prst="rect">
            <a:avLst/>
          </a:prstGeom>
        </p:spPr>
      </p:pic>
    </p:spTree>
    <p:extLst>
      <p:ext uri="{BB962C8B-B14F-4D97-AF65-F5344CB8AC3E}">
        <p14:creationId xmlns:p14="http://schemas.microsoft.com/office/powerpoint/2010/main" val="3472679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B0735-8430-8A35-994C-9C46124DE099}"/>
              </a:ext>
            </a:extLst>
          </p:cNvPr>
          <p:cNvSpPr>
            <a:spLocks noGrp="1"/>
          </p:cNvSpPr>
          <p:nvPr>
            <p:ph type="title"/>
          </p:nvPr>
        </p:nvSpPr>
        <p:spPr/>
        <p:txBody>
          <a:bodyPr/>
          <a:lstStyle/>
          <a:p>
            <a:r>
              <a:rPr lang="en-US"/>
              <a:t>Click to edit Master title style</a:t>
            </a:r>
            <a:endParaRPr lang="en-RS"/>
          </a:p>
        </p:txBody>
      </p:sp>
      <p:sp>
        <p:nvSpPr>
          <p:cNvPr id="3" name="Content Placeholder 2">
            <a:extLst>
              <a:ext uri="{FF2B5EF4-FFF2-40B4-BE49-F238E27FC236}">
                <a16:creationId xmlns:a16="http://schemas.microsoft.com/office/drawing/2014/main" id="{9990F5FA-F27B-159C-4AD3-1C8297B7FA3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RS"/>
          </a:p>
        </p:txBody>
      </p:sp>
    </p:spTree>
    <p:extLst>
      <p:ext uri="{BB962C8B-B14F-4D97-AF65-F5344CB8AC3E}">
        <p14:creationId xmlns:p14="http://schemas.microsoft.com/office/powerpoint/2010/main" val="13435959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F9BCE76-8A9B-76B6-8E26-EBB8D586B89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D718BDE-6D32-B7D2-9D10-376FFB1C5D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Slide Number Placeholder 5">
            <a:extLst>
              <a:ext uri="{FF2B5EF4-FFF2-40B4-BE49-F238E27FC236}">
                <a16:creationId xmlns:a16="http://schemas.microsoft.com/office/drawing/2014/main" id="{8D0DA6AF-C883-7CD3-5AA7-AB844169BB66}"/>
              </a:ext>
            </a:extLst>
          </p:cNvPr>
          <p:cNvSpPr>
            <a:spLocks noGrp="1"/>
          </p:cNvSpPr>
          <p:nvPr>
            <p:ph type="sldNum" sz="quarter" idx="4"/>
          </p:nvPr>
        </p:nvSpPr>
        <p:spPr>
          <a:xfrm>
            <a:off x="579636" y="6403485"/>
            <a:ext cx="2714919" cy="365125"/>
          </a:xfrm>
          <a:prstGeom prst="rect">
            <a:avLst/>
          </a:prstGeom>
        </p:spPr>
        <p:txBody>
          <a:bodyPr vert="horz" lIns="91440" tIns="45720" rIns="91440" bIns="45720" rtlCol="0" anchor="ctr"/>
          <a:lstStyle>
            <a:lvl1pPr algn="l">
              <a:defRPr sz="1000">
                <a:solidFill>
                  <a:schemeClr val="bg1">
                    <a:lumMod val="50000"/>
                  </a:schemeClr>
                </a:solidFill>
              </a:defRPr>
            </a:lvl1pPr>
          </a:lstStyle>
          <a:p>
            <a:fld id="{3F8E7432-9A93-4FF1-8E8F-582AF910147E}" type="slidenum">
              <a:rPr lang="en-GB" smtClean="0"/>
              <a:pPr/>
              <a:t>‹#›</a:t>
            </a:fld>
            <a:endParaRPr lang="en-GB" dirty="0"/>
          </a:p>
        </p:txBody>
      </p:sp>
    </p:spTree>
    <p:extLst>
      <p:ext uri="{BB962C8B-B14F-4D97-AF65-F5344CB8AC3E}">
        <p14:creationId xmlns:p14="http://schemas.microsoft.com/office/powerpoint/2010/main" val="4079683249"/>
      </p:ext>
    </p:extLst>
  </p:cSld>
  <p:clrMap bg1="lt1" tx1="dk1" bg2="lt2" tx2="dk2" accent1="accent1" accent2="accent2" accent3="accent3" accent4="accent4" accent5="accent5" accent6="accent6" hlink="hlink" folHlink="folHlink"/>
  <p:sldLayoutIdLst>
    <p:sldLayoutId id="2147483652" r:id="rId1"/>
    <p:sldLayoutId id="2147483696" r:id="rId2"/>
    <p:sldLayoutId id="2147483649" r:id="rId3"/>
    <p:sldLayoutId id="2147483678" r:id="rId4"/>
    <p:sldLayoutId id="2147483651" r:id="rId5"/>
    <p:sldLayoutId id="2147483676" r:id="rId6"/>
    <p:sldLayoutId id="2147483660" r:id="rId7"/>
    <p:sldLayoutId id="2147483677" r:id="rId8"/>
    <p:sldLayoutId id="2147483697"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7.svg"/><Relationship Id="rId7" Type="http://schemas.openxmlformats.org/officeDocument/2006/relationships/image" Target="../media/image23.png"/><Relationship Id="rId2" Type="http://schemas.openxmlformats.org/officeDocument/2006/relationships/image" Target="../media/image6.png"/><Relationship Id="rId1" Type="http://schemas.openxmlformats.org/officeDocument/2006/relationships/slideLayout" Target="../slideLayouts/slideLayout6.xml"/><Relationship Id="rId6" Type="http://schemas.openxmlformats.org/officeDocument/2006/relationships/image" Target="../media/image22.sv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7.png"/><Relationship Id="rId9"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6.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7.svg"/><Relationship Id="rId7" Type="http://schemas.openxmlformats.org/officeDocument/2006/relationships/image" Target="../media/image34.png"/><Relationship Id="rId2" Type="http://schemas.openxmlformats.org/officeDocument/2006/relationships/image" Target="../media/image6.png"/><Relationship Id="rId1" Type="http://schemas.openxmlformats.org/officeDocument/2006/relationships/slideLayout" Target="../slideLayouts/slideLayout6.xml"/><Relationship Id="rId6" Type="http://schemas.openxmlformats.org/officeDocument/2006/relationships/image" Target="../media/image14.jpeg"/><Relationship Id="rId5" Type="http://schemas.openxmlformats.org/officeDocument/2006/relationships/image" Target="../media/image33.png"/><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6.xml"/><Relationship Id="rId5" Type="http://schemas.openxmlformats.org/officeDocument/2006/relationships/image" Target="../media/image37.svg"/><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hyperlink" Target="http://www.epiconsulting.co.uk/" TargetMode="External"/><Relationship Id="rId2" Type="http://schemas.openxmlformats.org/officeDocument/2006/relationships/hyperlink" Target="mailto:jspear@epiconsulting.co.uk" TargetMode="Externa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13.svg"/></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7.svg"/><Relationship Id="rId7" Type="http://schemas.openxmlformats.org/officeDocument/2006/relationships/image" Target="../media/image17.png"/><Relationship Id="rId2" Type="http://schemas.openxmlformats.org/officeDocument/2006/relationships/image" Target="../media/image6.png"/><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jpeg"/><Relationship Id="rId9" Type="http://schemas.openxmlformats.org/officeDocument/2006/relationships/image" Target="../media/image19.sv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7.svg"/><Relationship Id="rId7" Type="http://schemas.openxmlformats.org/officeDocument/2006/relationships/image" Target="../media/image22.svg"/><Relationship Id="rId2" Type="http://schemas.openxmlformats.org/officeDocument/2006/relationships/image" Target="../media/image6.png"/><Relationship Id="rId1" Type="http://schemas.openxmlformats.org/officeDocument/2006/relationships/slideLayout" Target="../slideLayouts/slideLayout6.xml"/><Relationship Id="rId6" Type="http://schemas.openxmlformats.org/officeDocument/2006/relationships/image" Target="../media/image21.png"/><Relationship Id="rId11" Type="http://schemas.openxmlformats.org/officeDocument/2006/relationships/image" Target="../media/image26.sv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hyperlink" Target="https://www.efrag.org/en/projects/voluntary-reporting-standard-for-smes-vsme/concluded" TargetMode="External"/><Relationship Id="rId9" Type="http://schemas.openxmlformats.org/officeDocument/2006/relationships/image" Target="../media/image24.sv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0A00D4-927B-B5D3-2F92-2EF631807D92}"/>
            </a:ext>
          </a:extLst>
        </p:cNvPr>
        <p:cNvGrpSpPr/>
        <p:nvPr/>
      </p:nvGrpSpPr>
      <p:grpSpPr>
        <a:xfrm>
          <a:off x="0" y="0"/>
          <a:ext cx="0" cy="0"/>
          <a:chOff x="0" y="0"/>
          <a:chExt cx="0" cy="0"/>
        </a:xfrm>
      </p:grpSpPr>
      <p:pic>
        <p:nvPicPr>
          <p:cNvPr id="6" name="Picture 5" descr="A construction vehicle in a field with wind turbines in the background&#10;&#10;AI-generated content may be incorrect.">
            <a:extLst>
              <a:ext uri="{FF2B5EF4-FFF2-40B4-BE49-F238E27FC236}">
                <a16:creationId xmlns:a16="http://schemas.microsoft.com/office/drawing/2014/main" id="{18755E1B-0E0C-CED7-8016-AA0C4D805F2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0AFE8AF7-2AC0-9ABB-DDAF-A3CD57FC4D2A}"/>
              </a:ext>
            </a:extLst>
          </p:cNvPr>
          <p:cNvSpPr/>
          <p:nvPr/>
        </p:nvSpPr>
        <p:spPr>
          <a:xfrm>
            <a:off x="0" y="0"/>
            <a:ext cx="12192000" cy="6858000"/>
          </a:xfrm>
          <a:prstGeom prst="rect">
            <a:avLst/>
          </a:prstGeom>
          <a:solidFill>
            <a:srgbClr val="0D0D0D">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 Placeholder 9">
            <a:extLst>
              <a:ext uri="{FF2B5EF4-FFF2-40B4-BE49-F238E27FC236}">
                <a16:creationId xmlns:a16="http://schemas.microsoft.com/office/drawing/2014/main" id="{B0BDABA2-76E0-1ABB-7B57-6C86D9E4F1F0}"/>
              </a:ext>
            </a:extLst>
          </p:cNvPr>
          <p:cNvSpPr>
            <a:spLocks noGrp="1"/>
          </p:cNvSpPr>
          <p:nvPr>
            <p:ph type="body" sz="quarter" idx="10"/>
          </p:nvPr>
        </p:nvSpPr>
        <p:spPr>
          <a:xfrm>
            <a:off x="530509" y="2363190"/>
            <a:ext cx="10585726" cy="1553029"/>
          </a:xfrm>
        </p:spPr>
        <p:txBody>
          <a:bodyPr>
            <a:normAutofit/>
          </a:bodyPr>
          <a:lstStyle/>
          <a:p>
            <a:r>
              <a:rPr lang="en-GB" sz="4000" dirty="0"/>
              <a:t>ERA KPI Framework Version 3.0</a:t>
            </a:r>
          </a:p>
        </p:txBody>
      </p:sp>
      <p:sp>
        <p:nvSpPr>
          <p:cNvPr id="11" name="Text Placeholder 10">
            <a:extLst>
              <a:ext uri="{FF2B5EF4-FFF2-40B4-BE49-F238E27FC236}">
                <a16:creationId xmlns:a16="http://schemas.microsoft.com/office/drawing/2014/main" id="{DA1C74F1-B4D1-73FE-AF71-D96D27B70749}"/>
              </a:ext>
            </a:extLst>
          </p:cNvPr>
          <p:cNvSpPr>
            <a:spLocks noGrp="1"/>
          </p:cNvSpPr>
          <p:nvPr>
            <p:ph type="body" sz="quarter" idx="11"/>
          </p:nvPr>
        </p:nvSpPr>
        <p:spPr/>
        <p:txBody>
          <a:bodyPr>
            <a:noAutofit/>
          </a:bodyPr>
          <a:lstStyle/>
          <a:p>
            <a:r>
              <a:rPr lang="en-GB" sz="2200" dirty="0"/>
              <a:t>User Guidance</a:t>
            </a:r>
          </a:p>
          <a:p>
            <a:endParaRPr lang="en-GB" sz="2200" dirty="0"/>
          </a:p>
        </p:txBody>
      </p:sp>
      <p:sp>
        <p:nvSpPr>
          <p:cNvPr id="12" name="Text Placeholder 11">
            <a:extLst>
              <a:ext uri="{FF2B5EF4-FFF2-40B4-BE49-F238E27FC236}">
                <a16:creationId xmlns:a16="http://schemas.microsoft.com/office/drawing/2014/main" id="{54A886AC-F118-382E-7109-CC6B78F1CE6B}"/>
              </a:ext>
            </a:extLst>
          </p:cNvPr>
          <p:cNvSpPr>
            <a:spLocks noGrp="1"/>
          </p:cNvSpPr>
          <p:nvPr>
            <p:ph type="body" sz="quarter" idx="15"/>
          </p:nvPr>
        </p:nvSpPr>
        <p:spPr/>
        <p:txBody>
          <a:bodyPr/>
          <a:lstStyle/>
          <a:p>
            <a:r>
              <a:rPr lang="en-GB" dirty="0"/>
              <a:t>April 2025</a:t>
            </a:r>
          </a:p>
          <a:p>
            <a:endParaRPr lang="en-GB" dirty="0"/>
          </a:p>
        </p:txBody>
      </p:sp>
      <p:sp>
        <p:nvSpPr>
          <p:cNvPr id="13" name="Text Placeholder 12">
            <a:extLst>
              <a:ext uri="{FF2B5EF4-FFF2-40B4-BE49-F238E27FC236}">
                <a16:creationId xmlns:a16="http://schemas.microsoft.com/office/drawing/2014/main" id="{87E167A4-BACA-B199-8F2E-E366B090FAC6}"/>
              </a:ext>
            </a:extLst>
          </p:cNvPr>
          <p:cNvSpPr>
            <a:spLocks noGrp="1"/>
          </p:cNvSpPr>
          <p:nvPr>
            <p:ph type="body" sz="quarter" idx="16"/>
          </p:nvPr>
        </p:nvSpPr>
        <p:spPr/>
        <p:txBody>
          <a:bodyPr/>
          <a:lstStyle/>
          <a:p>
            <a:r>
              <a:rPr lang="en-GB" dirty="0"/>
              <a:t>Document status: Confidential – Final Draft</a:t>
            </a:r>
          </a:p>
        </p:txBody>
      </p:sp>
      <p:pic>
        <p:nvPicPr>
          <p:cNvPr id="16" name="Picture 15" descr="A logo with a green circle and a white circle&#10;&#10;Description automatically generated">
            <a:extLst>
              <a:ext uri="{FF2B5EF4-FFF2-40B4-BE49-F238E27FC236}">
                <a16:creationId xmlns:a16="http://schemas.microsoft.com/office/drawing/2014/main" id="{E8BB5FAF-2EE7-F161-4C92-7A8735E45D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744" y="250136"/>
            <a:ext cx="1138983" cy="504000"/>
          </a:xfrm>
          <a:prstGeom prst="rect">
            <a:avLst/>
          </a:prstGeom>
        </p:spPr>
      </p:pic>
      <p:sp>
        <p:nvSpPr>
          <p:cNvPr id="3" name="Text Placeholder 12">
            <a:extLst>
              <a:ext uri="{FF2B5EF4-FFF2-40B4-BE49-F238E27FC236}">
                <a16:creationId xmlns:a16="http://schemas.microsoft.com/office/drawing/2014/main" id="{BFB14B2F-BFE4-BADA-48ED-D4A92956944C}"/>
              </a:ext>
            </a:extLst>
          </p:cNvPr>
          <p:cNvSpPr txBox="1">
            <a:spLocks/>
          </p:cNvSpPr>
          <p:nvPr/>
        </p:nvSpPr>
        <p:spPr>
          <a:xfrm>
            <a:off x="530509" y="6391337"/>
            <a:ext cx="6391372" cy="3600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lang="en-GB" sz="1800" kern="1200" dirty="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000" kern="0" dirty="0"/>
              <a:t>© Copyright EPINDEX  Ltd (epi) 2025. All rights reserved. May not be reproduced or shared without written permission</a:t>
            </a:r>
            <a:endParaRPr lang="en-GB" sz="1000" kern="0" dirty="0">
              <a:cs typeface="Arial" pitchFamily="34" charset="0"/>
            </a:endParaRPr>
          </a:p>
        </p:txBody>
      </p:sp>
      <p:pic>
        <p:nvPicPr>
          <p:cNvPr id="4098" name="Picture 2" descr="ERA logo transparent | Rental Academy">
            <a:extLst>
              <a:ext uri="{FF2B5EF4-FFF2-40B4-BE49-F238E27FC236}">
                <a16:creationId xmlns:a16="http://schemas.microsoft.com/office/drawing/2014/main" id="{813BC5B4-47D1-BBD9-F7B0-7E149428A2A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64376" y="5833243"/>
            <a:ext cx="1816846" cy="738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25306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024791-2F7D-4E8F-0E1E-33E9B75375CB}"/>
            </a:ext>
          </a:extLst>
        </p:cNvPr>
        <p:cNvGrpSpPr/>
        <p:nvPr/>
      </p:nvGrpSpPr>
      <p:grpSpPr>
        <a:xfrm>
          <a:off x="0" y="0"/>
          <a:ext cx="0" cy="0"/>
          <a:chOff x="0" y="0"/>
          <a:chExt cx="0" cy="0"/>
        </a:xfrm>
      </p:grpSpPr>
      <p:graphicFrame>
        <p:nvGraphicFramePr>
          <p:cNvPr id="16" name="Table 15">
            <a:extLst>
              <a:ext uri="{FF2B5EF4-FFF2-40B4-BE49-F238E27FC236}">
                <a16:creationId xmlns:a16="http://schemas.microsoft.com/office/drawing/2014/main" id="{27B6FCA5-D3D2-6DCD-685E-BF1AA64BF092}"/>
              </a:ext>
            </a:extLst>
          </p:cNvPr>
          <p:cNvGraphicFramePr>
            <a:graphicFrameLocks noGrp="1"/>
          </p:cNvGraphicFramePr>
          <p:nvPr>
            <p:extLst>
              <p:ext uri="{D42A27DB-BD31-4B8C-83A1-F6EECF244321}">
                <p14:modId xmlns:p14="http://schemas.microsoft.com/office/powerpoint/2010/main" val="2013707609"/>
              </p:ext>
            </p:extLst>
          </p:nvPr>
        </p:nvGraphicFramePr>
        <p:xfrm>
          <a:off x="544285" y="1083129"/>
          <a:ext cx="11272159" cy="5269832"/>
        </p:xfrm>
        <a:graphic>
          <a:graphicData uri="http://schemas.openxmlformats.org/drawingml/2006/table">
            <a:tbl>
              <a:tblPr firstRow="1" bandRow="1">
                <a:tableStyleId>{5C22544A-7EE6-4342-B048-85BDC9FD1C3A}</a:tableStyleId>
              </a:tblPr>
              <a:tblGrid>
                <a:gridCol w="2759184">
                  <a:extLst>
                    <a:ext uri="{9D8B030D-6E8A-4147-A177-3AD203B41FA5}">
                      <a16:colId xmlns:a16="http://schemas.microsoft.com/office/drawing/2014/main" val="2786868908"/>
                    </a:ext>
                  </a:extLst>
                </a:gridCol>
                <a:gridCol w="4681203">
                  <a:extLst>
                    <a:ext uri="{9D8B030D-6E8A-4147-A177-3AD203B41FA5}">
                      <a16:colId xmlns:a16="http://schemas.microsoft.com/office/drawing/2014/main" val="294406000"/>
                    </a:ext>
                  </a:extLst>
                </a:gridCol>
                <a:gridCol w="957943">
                  <a:extLst>
                    <a:ext uri="{9D8B030D-6E8A-4147-A177-3AD203B41FA5}">
                      <a16:colId xmlns:a16="http://schemas.microsoft.com/office/drawing/2014/main" val="3138693461"/>
                    </a:ext>
                  </a:extLst>
                </a:gridCol>
                <a:gridCol w="957943">
                  <a:extLst>
                    <a:ext uri="{9D8B030D-6E8A-4147-A177-3AD203B41FA5}">
                      <a16:colId xmlns:a16="http://schemas.microsoft.com/office/drawing/2014/main" val="1192988350"/>
                    </a:ext>
                  </a:extLst>
                </a:gridCol>
                <a:gridCol w="957943">
                  <a:extLst>
                    <a:ext uri="{9D8B030D-6E8A-4147-A177-3AD203B41FA5}">
                      <a16:colId xmlns:a16="http://schemas.microsoft.com/office/drawing/2014/main" val="793119358"/>
                    </a:ext>
                  </a:extLst>
                </a:gridCol>
                <a:gridCol w="957943">
                  <a:extLst>
                    <a:ext uri="{9D8B030D-6E8A-4147-A177-3AD203B41FA5}">
                      <a16:colId xmlns:a16="http://schemas.microsoft.com/office/drawing/2014/main" val="1110915398"/>
                    </a:ext>
                  </a:extLst>
                </a:gridCol>
              </a:tblGrid>
              <a:tr h="375478">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aseline="0" dirty="0"/>
                        <a:t>ESRS Topics | </a:t>
                      </a:r>
                      <a:r>
                        <a:rPr lang="en-GB" sz="1050" i="1" baseline="0" dirty="0"/>
                        <a:t>Typical materiality*</a:t>
                      </a:r>
                      <a:endParaRPr lang="en-GB" sz="1050" baseline="0" dirty="0"/>
                    </a:p>
                  </a:txBody>
                  <a:tcPr anchor="ctr">
                    <a:solidFill>
                      <a:schemeClr val="tx2">
                        <a:lumMod val="75000"/>
                      </a:schemeClr>
                    </a:solidFill>
                  </a:tcPr>
                </a:tc>
                <a:tc>
                  <a:txBody>
                    <a:bodyPr/>
                    <a:lstStyle/>
                    <a:p>
                      <a:pPr algn="ctr"/>
                      <a:r>
                        <a:rPr lang="en-GB" sz="1050" baseline="0" dirty="0"/>
                        <a:t>ESRS – sub-topic areas</a:t>
                      </a:r>
                    </a:p>
                  </a:txBody>
                  <a:tcPr anchor="ctr">
                    <a:solidFill>
                      <a:schemeClr val="accent6"/>
                    </a:solidFill>
                  </a:tcPr>
                </a:tc>
                <a:tc gridSpan="2">
                  <a:txBody>
                    <a:bodyPr/>
                    <a:lstStyle/>
                    <a:p>
                      <a:pPr algn="ctr"/>
                      <a:r>
                        <a:rPr lang="en-GB" sz="1050" baseline="0" dirty="0"/>
                        <a:t>Large Undertaking: </a:t>
                      </a:r>
                    </a:p>
                    <a:p>
                      <a:pPr algn="ctr"/>
                      <a:r>
                        <a:rPr lang="en-GB" sz="1050" baseline="0" dirty="0"/>
                        <a:t>Basic*</a:t>
                      </a:r>
                    </a:p>
                  </a:txBody>
                  <a:tcPr anchor="ctr">
                    <a:solidFill>
                      <a:schemeClr val="accent6"/>
                    </a:solidFill>
                  </a:tcPr>
                </a:tc>
                <a:tc hMerge="1">
                  <a:txBody>
                    <a:bodyPr/>
                    <a:lstStyle/>
                    <a:p>
                      <a:pPr algn="ctr"/>
                      <a:endParaRPr lang="en-GB" sz="1050" baseline="0" dirty="0"/>
                    </a:p>
                  </a:txBody>
                  <a:tcPr anchor="ctr">
                    <a:solidFill>
                      <a:schemeClr val="accent6"/>
                    </a:solidFill>
                  </a:tcPr>
                </a:tc>
                <a:tc gridSpan="2">
                  <a:txBody>
                    <a:bodyPr/>
                    <a:lstStyle/>
                    <a:p>
                      <a:pPr algn="ctr"/>
                      <a:r>
                        <a:rPr lang="en-GB" sz="1050" baseline="0" dirty="0"/>
                        <a:t>Large Undertaking: Comprehensive*</a:t>
                      </a:r>
                    </a:p>
                  </a:txBody>
                  <a:tcPr anchor="ctr">
                    <a:solidFill>
                      <a:schemeClr val="accent6"/>
                    </a:solidFill>
                  </a:tcPr>
                </a:tc>
                <a:tc hMerge="1">
                  <a:txBody>
                    <a:bodyPr/>
                    <a:lstStyle/>
                    <a:p>
                      <a:pPr algn="ctr"/>
                      <a:endParaRPr lang="en-GB" sz="1050" baseline="0" dirty="0"/>
                    </a:p>
                  </a:txBody>
                  <a:tcPr anchor="ctr">
                    <a:solidFill>
                      <a:schemeClr val="accent6"/>
                    </a:solidFill>
                  </a:tcPr>
                </a:tc>
                <a:extLst>
                  <a:ext uri="{0D108BD9-81ED-4DB2-BD59-A6C34878D82A}">
                    <a16:rowId xmlns:a16="http://schemas.microsoft.com/office/drawing/2014/main" val="882316244"/>
                  </a:ext>
                </a:extLst>
              </a:tr>
              <a:tr h="229459">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50" baseline="0" dirty="0"/>
                    </a:p>
                  </a:txBody>
                  <a:tcPr anchor="ctr">
                    <a:solidFill>
                      <a:srgbClr val="EFFCFF"/>
                    </a:solidFill>
                  </a:tcPr>
                </a:tc>
                <a:tc>
                  <a:txBody>
                    <a:bodyPr/>
                    <a:lstStyle/>
                    <a:p>
                      <a:pPr algn="ctr"/>
                      <a:r>
                        <a:rPr lang="en-GB" sz="1050" b="1" baseline="0" dirty="0">
                          <a:solidFill>
                            <a:schemeClr val="bg1"/>
                          </a:solidFill>
                        </a:rPr>
                        <a:t>Metrics and Targets used - </a:t>
                      </a:r>
                      <a:r>
                        <a:rPr lang="en-GB" sz="1050" b="0" baseline="0" dirty="0">
                          <a:solidFill>
                            <a:schemeClr val="bg1"/>
                          </a:solidFill>
                        </a:rPr>
                        <a:t>quantitative and easily comparable</a:t>
                      </a:r>
                    </a:p>
                  </a:txBody>
                  <a:tcPr anchor="ctr">
                    <a:solidFill>
                      <a:schemeClr val="accent6"/>
                    </a:solidFill>
                  </a:tcPr>
                </a:tc>
                <a:tc>
                  <a:txBody>
                    <a:bodyPr/>
                    <a:lstStyle/>
                    <a:p>
                      <a:pPr algn="ctr"/>
                      <a:r>
                        <a:rPr lang="en-GB" sz="1050" b="1" baseline="0" dirty="0">
                          <a:solidFill>
                            <a:schemeClr val="bg1"/>
                          </a:solidFill>
                        </a:rPr>
                        <a:t>Metrics</a:t>
                      </a:r>
                    </a:p>
                  </a:txBody>
                  <a:tcPr anchor="ctr">
                    <a:solidFill>
                      <a:schemeClr val="accent6"/>
                    </a:solidFill>
                  </a:tcPr>
                </a:tc>
                <a:tc>
                  <a:txBody>
                    <a:bodyPr/>
                    <a:lstStyle/>
                    <a:p>
                      <a:pPr algn="ctr"/>
                      <a:r>
                        <a:rPr lang="en-GB" sz="1050" b="1" baseline="0">
                          <a:solidFill>
                            <a:schemeClr val="bg1"/>
                          </a:solidFill>
                        </a:rPr>
                        <a:t>Targets</a:t>
                      </a:r>
                      <a:endParaRPr lang="en-GB" sz="1050" b="1" baseline="0" dirty="0">
                        <a:solidFill>
                          <a:schemeClr val="bg1"/>
                        </a:solidFill>
                      </a:endParaRPr>
                    </a:p>
                  </a:txBody>
                  <a:tcPr anchor="ctr">
                    <a:solidFill>
                      <a:schemeClr val="accent6"/>
                    </a:solidFill>
                  </a:tcPr>
                </a:tc>
                <a:tc>
                  <a:txBody>
                    <a:bodyPr/>
                    <a:lstStyle/>
                    <a:p>
                      <a:pPr algn="ctr"/>
                      <a:r>
                        <a:rPr lang="en-GB" sz="1050" b="1" baseline="0" dirty="0">
                          <a:solidFill>
                            <a:schemeClr val="bg1"/>
                          </a:solidFill>
                        </a:rPr>
                        <a:t>Metrics</a:t>
                      </a:r>
                    </a:p>
                  </a:txBody>
                  <a:tcPr anchor="ctr">
                    <a:solidFill>
                      <a:schemeClr val="accent6"/>
                    </a:solidFill>
                  </a:tcPr>
                </a:tc>
                <a:tc>
                  <a:txBody>
                    <a:bodyPr/>
                    <a:lstStyle/>
                    <a:p>
                      <a:pPr algn="ctr"/>
                      <a:r>
                        <a:rPr lang="en-GB" sz="1050" b="1" baseline="0">
                          <a:solidFill>
                            <a:schemeClr val="bg1"/>
                          </a:solidFill>
                        </a:rPr>
                        <a:t>Targets</a:t>
                      </a:r>
                      <a:endParaRPr lang="en-GB" sz="1050" b="1" baseline="0" dirty="0">
                        <a:solidFill>
                          <a:schemeClr val="bg1"/>
                        </a:solidFill>
                      </a:endParaRPr>
                    </a:p>
                  </a:txBody>
                  <a:tcPr anchor="ctr">
                    <a:solidFill>
                      <a:schemeClr val="accent6"/>
                    </a:solidFill>
                  </a:tcPr>
                </a:tc>
                <a:extLst>
                  <a:ext uri="{0D108BD9-81ED-4DB2-BD59-A6C34878D82A}">
                    <a16:rowId xmlns:a16="http://schemas.microsoft.com/office/drawing/2014/main" val="3144775688"/>
                  </a:ext>
                </a:extLst>
              </a:tr>
              <a:tr h="2294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aseline="0" dirty="0"/>
                        <a:t>ESRS | </a:t>
                      </a:r>
                      <a:r>
                        <a:rPr lang="en-GB" sz="1050" i="1" baseline="0" dirty="0"/>
                        <a:t>n/a</a:t>
                      </a:r>
                      <a:r>
                        <a:rPr lang="en-GB" sz="1050" baseline="0" dirty="0"/>
                        <a:t> </a:t>
                      </a:r>
                    </a:p>
                  </a:txBody>
                  <a:tcPr anchor="ctr">
                    <a:solidFill>
                      <a:srgbClr val="EFFCFF"/>
                    </a:solidFill>
                  </a:tcPr>
                </a:tc>
                <a:tc>
                  <a:txBody>
                    <a:bodyPr/>
                    <a:lstStyle/>
                    <a:p>
                      <a:pPr algn="ctr"/>
                      <a:endParaRPr lang="en-GB" sz="1050" baseline="0" dirty="0"/>
                    </a:p>
                  </a:txBody>
                  <a:tcPr anchor="ctr">
                    <a:solidFill>
                      <a:schemeClr val="accent6">
                        <a:lumMod val="20000"/>
                        <a:lumOff val="80000"/>
                      </a:schemeClr>
                    </a:solidFill>
                  </a:tcPr>
                </a:tc>
                <a:tc>
                  <a:txBody>
                    <a:bodyPr/>
                    <a:lstStyle/>
                    <a:p>
                      <a:pPr algn="ctr"/>
                      <a:r>
                        <a:rPr lang="en-GB" sz="1050" baseline="0" dirty="0"/>
                        <a:t>4</a:t>
                      </a:r>
                    </a:p>
                  </a:txBody>
                  <a:tcPr anchor="ctr">
                    <a:solidFill>
                      <a:schemeClr val="accent6">
                        <a:lumMod val="20000"/>
                        <a:lumOff val="80000"/>
                      </a:schemeClr>
                    </a:solidFill>
                  </a:tcPr>
                </a:tc>
                <a:tc>
                  <a:txBody>
                    <a:bodyPr/>
                    <a:lstStyle/>
                    <a:p>
                      <a:pPr algn="ctr"/>
                      <a:r>
                        <a:rPr lang="en-GB" sz="1050" baseline="0"/>
                        <a:t>0</a:t>
                      </a:r>
                      <a:endParaRPr lang="en-GB" sz="1050" baseline="0" dirty="0"/>
                    </a:p>
                  </a:txBody>
                  <a:tcPr anchor="ctr">
                    <a:solidFill>
                      <a:schemeClr val="accent6">
                        <a:lumMod val="20000"/>
                        <a:lumOff val="80000"/>
                      </a:schemeClr>
                    </a:solidFill>
                  </a:tcPr>
                </a:tc>
                <a:tc>
                  <a:txBody>
                    <a:bodyPr/>
                    <a:lstStyle/>
                    <a:p>
                      <a:pPr algn="ctr"/>
                      <a:r>
                        <a:rPr lang="en-GB" sz="1050" baseline="0" dirty="0"/>
                        <a:t>4</a:t>
                      </a:r>
                    </a:p>
                  </a:txBody>
                  <a:tcPr anchor="ctr">
                    <a:solidFill>
                      <a:schemeClr val="accent6">
                        <a:lumMod val="20000"/>
                        <a:lumOff val="80000"/>
                      </a:schemeClr>
                    </a:solidFill>
                  </a:tcPr>
                </a:tc>
                <a:tc>
                  <a:txBody>
                    <a:bodyPr/>
                    <a:lstStyle/>
                    <a:p>
                      <a:pPr algn="ctr"/>
                      <a:r>
                        <a:rPr lang="en-GB" sz="1050" baseline="0"/>
                        <a:t>0</a:t>
                      </a:r>
                      <a:endParaRPr lang="en-GB" sz="1050" baseline="0" dirty="0"/>
                    </a:p>
                  </a:txBody>
                  <a:tcPr anchor="ctr">
                    <a:solidFill>
                      <a:schemeClr val="accent6">
                        <a:lumMod val="20000"/>
                        <a:lumOff val="80000"/>
                      </a:schemeClr>
                    </a:solidFill>
                  </a:tcPr>
                </a:tc>
                <a:extLst>
                  <a:ext uri="{0D108BD9-81ED-4DB2-BD59-A6C34878D82A}">
                    <a16:rowId xmlns:a16="http://schemas.microsoft.com/office/drawing/2014/main" val="3449307"/>
                  </a:ext>
                </a:extLst>
              </a:tr>
              <a:tr h="2294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aseline="0" dirty="0">
                          <a:solidFill>
                            <a:schemeClr val="tx1"/>
                          </a:solidFill>
                        </a:rPr>
                        <a:t>E1 – Climate Change | </a:t>
                      </a:r>
                      <a:r>
                        <a:rPr lang="en-GB" sz="1050" i="1" baseline="0" dirty="0">
                          <a:solidFill>
                            <a:schemeClr val="tx1"/>
                          </a:solidFill>
                        </a:rPr>
                        <a:t>all sub-topics material</a:t>
                      </a:r>
                      <a:endParaRPr lang="en-GB" sz="1050" baseline="0" dirty="0">
                        <a:solidFill>
                          <a:schemeClr val="tx1"/>
                        </a:solidFill>
                      </a:endParaRPr>
                    </a:p>
                  </a:txBody>
                  <a:tcPr anchor="ctr">
                    <a:solidFill>
                      <a:srgbClr val="EFFCFF"/>
                    </a:solidFill>
                  </a:tcPr>
                </a:tc>
                <a:tc>
                  <a:txBody>
                    <a:bodyPr/>
                    <a:lstStyle/>
                    <a:p>
                      <a:pPr algn="l"/>
                      <a:r>
                        <a:rPr lang="en-GB" sz="1050" baseline="0" dirty="0"/>
                        <a:t>Climate change adaption, climate change mitigation and energy</a:t>
                      </a:r>
                    </a:p>
                  </a:txBody>
                  <a:tcPr anchor="ctr">
                    <a:solidFill>
                      <a:schemeClr val="accent6">
                        <a:lumMod val="20000"/>
                        <a:lumOff val="80000"/>
                      </a:schemeClr>
                    </a:solidFill>
                  </a:tcPr>
                </a:tc>
                <a:tc>
                  <a:txBody>
                    <a:bodyPr/>
                    <a:lstStyle/>
                    <a:p>
                      <a:pPr algn="ctr"/>
                      <a:r>
                        <a:rPr lang="en-GB" sz="1050" baseline="0" dirty="0"/>
                        <a:t>90</a:t>
                      </a:r>
                    </a:p>
                  </a:txBody>
                  <a:tcPr anchor="ctr">
                    <a:solidFill>
                      <a:schemeClr val="accent6">
                        <a:lumMod val="20000"/>
                        <a:lumOff val="80000"/>
                      </a:schemeClr>
                    </a:solidFill>
                  </a:tcPr>
                </a:tc>
                <a:tc>
                  <a:txBody>
                    <a:bodyPr/>
                    <a:lstStyle/>
                    <a:p>
                      <a:pPr algn="ctr"/>
                      <a:r>
                        <a:rPr lang="en-GB" sz="1050" baseline="0"/>
                        <a:t>21</a:t>
                      </a:r>
                      <a:endParaRPr lang="en-GB" sz="1050" baseline="0" dirty="0"/>
                    </a:p>
                  </a:txBody>
                  <a:tcPr anchor="ctr">
                    <a:solidFill>
                      <a:schemeClr val="accent6">
                        <a:lumMod val="20000"/>
                        <a:lumOff val="80000"/>
                      </a:schemeClr>
                    </a:solidFill>
                  </a:tcPr>
                </a:tc>
                <a:tc>
                  <a:txBody>
                    <a:bodyPr/>
                    <a:lstStyle/>
                    <a:p>
                      <a:pPr algn="ctr"/>
                      <a:r>
                        <a:rPr lang="en-GB" sz="1050" baseline="0" dirty="0"/>
                        <a:t>99</a:t>
                      </a:r>
                    </a:p>
                  </a:txBody>
                  <a:tcPr anchor="ctr">
                    <a:solidFill>
                      <a:schemeClr val="accent6">
                        <a:lumMod val="20000"/>
                        <a:lumOff val="80000"/>
                      </a:schemeClr>
                    </a:solidFill>
                  </a:tcPr>
                </a:tc>
                <a:tc>
                  <a:txBody>
                    <a:bodyPr/>
                    <a:lstStyle/>
                    <a:p>
                      <a:pPr algn="ctr"/>
                      <a:r>
                        <a:rPr lang="en-GB" sz="1050" baseline="0"/>
                        <a:t>21</a:t>
                      </a:r>
                      <a:endParaRPr lang="en-GB" sz="1050" baseline="0" dirty="0"/>
                    </a:p>
                  </a:txBody>
                  <a:tcPr anchor="ctr">
                    <a:solidFill>
                      <a:schemeClr val="accent6">
                        <a:lumMod val="20000"/>
                        <a:lumOff val="80000"/>
                      </a:schemeClr>
                    </a:solidFill>
                  </a:tcPr>
                </a:tc>
                <a:extLst>
                  <a:ext uri="{0D108BD9-81ED-4DB2-BD59-A6C34878D82A}">
                    <a16:rowId xmlns:a16="http://schemas.microsoft.com/office/drawing/2014/main" val="1379730513"/>
                  </a:ext>
                </a:extLst>
              </a:tr>
              <a:tr h="2294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aseline="0" dirty="0"/>
                        <a:t>E2 – Pollution | </a:t>
                      </a:r>
                      <a:r>
                        <a:rPr lang="en-GB" sz="1050" i="1" baseline="0" dirty="0"/>
                        <a:t>air and water only material</a:t>
                      </a:r>
                      <a:endParaRPr lang="en-GB" sz="1050" baseline="0" dirty="0"/>
                    </a:p>
                  </a:txBody>
                  <a:tcPr anchor="ctr">
                    <a:solidFill>
                      <a:srgbClr val="EFFCFF"/>
                    </a:solidFill>
                  </a:tcPr>
                </a:tc>
                <a:tc>
                  <a:txBody>
                    <a:bodyPr/>
                    <a:lstStyle/>
                    <a:p>
                      <a:pPr algn="l"/>
                      <a:r>
                        <a:rPr lang="en-GB" sz="1050" baseline="0" dirty="0"/>
                        <a:t>Pollution of air and soil</a:t>
                      </a:r>
                    </a:p>
                  </a:txBody>
                  <a:tcPr anchor="ctr">
                    <a:solidFill>
                      <a:schemeClr val="accent6">
                        <a:lumMod val="20000"/>
                        <a:lumOff val="80000"/>
                      </a:schemeClr>
                    </a:solidFill>
                  </a:tcPr>
                </a:tc>
                <a:tc>
                  <a:txBody>
                    <a:bodyPr/>
                    <a:lstStyle/>
                    <a:p>
                      <a:pPr algn="ctr"/>
                      <a:r>
                        <a:rPr lang="en-GB" sz="1050" baseline="0" dirty="0"/>
                        <a:t>0</a:t>
                      </a:r>
                    </a:p>
                  </a:txBody>
                  <a:tcPr anchor="ctr">
                    <a:solidFill>
                      <a:schemeClr val="accent6">
                        <a:lumMod val="20000"/>
                        <a:lumOff val="80000"/>
                      </a:schemeClr>
                    </a:solidFill>
                  </a:tcPr>
                </a:tc>
                <a:tc>
                  <a:txBody>
                    <a:bodyPr/>
                    <a:lstStyle/>
                    <a:p>
                      <a:pPr algn="ctr"/>
                      <a:r>
                        <a:rPr lang="en-GB" sz="1050" baseline="0" dirty="0"/>
                        <a:t>0</a:t>
                      </a:r>
                    </a:p>
                  </a:txBody>
                  <a:tcPr anchor="ctr">
                    <a:solidFill>
                      <a:schemeClr val="accent6">
                        <a:lumMod val="20000"/>
                        <a:lumOff val="80000"/>
                      </a:schemeClr>
                    </a:solidFill>
                  </a:tcPr>
                </a:tc>
                <a:tc>
                  <a:txBody>
                    <a:bodyPr/>
                    <a:lstStyle/>
                    <a:p>
                      <a:pPr algn="ctr"/>
                      <a:r>
                        <a:rPr lang="en-GB" sz="1050" baseline="0" dirty="0"/>
                        <a:t>10</a:t>
                      </a:r>
                    </a:p>
                  </a:txBody>
                  <a:tcPr anchor="ctr">
                    <a:solidFill>
                      <a:schemeClr val="accent6">
                        <a:lumMod val="20000"/>
                        <a:lumOff val="80000"/>
                      </a:schemeClr>
                    </a:solidFill>
                  </a:tcPr>
                </a:tc>
                <a:tc>
                  <a:txBody>
                    <a:bodyPr/>
                    <a:lstStyle/>
                    <a:p>
                      <a:pPr algn="ctr"/>
                      <a:r>
                        <a:rPr lang="en-GB" sz="1050" baseline="0" dirty="0"/>
                        <a:t>0</a:t>
                      </a:r>
                    </a:p>
                  </a:txBody>
                  <a:tcPr anchor="ctr">
                    <a:solidFill>
                      <a:schemeClr val="accent6">
                        <a:lumMod val="20000"/>
                        <a:lumOff val="80000"/>
                      </a:schemeClr>
                    </a:solidFill>
                  </a:tcPr>
                </a:tc>
                <a:extLst>
                  <a:ext uri="{0D108BD9-81ED-4DB2-BD59-A6C34878D82A}">
                    <a16:rowId xmlns:a16="http://schemas.microsoft.com/office/drawing/2014/main" val="2128432406"/>
                  </a:ext>
                </a:extLst>
              </a:tr>
              <a:tr h="2294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aseline="0" dirty="0">
                          <a:solidFill>
                            <a:schemeClr val="tx1"/>
                          </a:solidFill>
                        </a:rPr>
                        <a:t>E3 – Water | </a:t>
                      </a:r>
                      <a:r>
                        <a:rPr lang="en-GB" sz="1050" i="1" baseline="0" dirty="0">
                          <a:solidFill>
                            <a:schemeClr val="tx1"/>
                          </a:solidFill>
                        </a:rPr>
                        <a:t>water only material</a:t>
                      </a:r>
                      <a:endParaRPr lang="en-GB" sz="1050" baseline="0" dirty="0">
                        <a:solidFill>
                          <a:schemeClr val="tx1"/>
                        </a:solidFill>
                      </a:endParaRPr>
                    </a:p>
                  </a:txBody>
                  <a:tcPr anchor="ctr">
                    <a:solidFill>
                      <a:srgbClr val="EFFCFF"/>
                    </a:solidFill>
                  </a:tcPr>
                </a:tc>
                <a:tc>
                  <a:txBody>
                    <a:bodyPr/>
                    <a:lstStyle/>
                    <a:p>
                      <a:pPr algn="l"/>
                      <a:r>
                        <a:rPr lang="en-GB" sz="1050" baseline="0" dirty="0"/>
                        <a:t>Water consumption, water withdrawal, water discharge</a:t>
                      </a:r>
                    </a:p>
                  </a:txBody>
                  <a:tcPr anchor="ctr">
                    <a:solidFill>
                      <a:schemeClr val="accent6">
                        <a:lumMod val="20000"/>
                        <a:lumOff val="80000"/>
                      </a:schemeClr>
                    </a:solidFill>
                  </a:tcPr>
                </a:tc>
                <a:tc>
                  <a:txBody>
                    <a:bodyPr/>
                    <a:lstStyle/>
                    <a:p>
                      <a:pPr algn="ctr"/>
                      <a:r>
                        <a:rPr lang="en-GB" sz="1050" baseline="0" dirty="0"/>
                        <a:t>0</a:t>
                      </a:r>
                    </a:p>
                  </a:txBody>
                  <a:tcPr anchor="ctr">
                    <a:solidFill>
                      <a:schemeClr val="accent6">
                        <a:lumMod val="20000"/>
                        <a:lumOff val="80000"/>
                      </a:schemeClr>
                    </a:solidFill>
                  </a:tcPr>
                </a:tc>
                <a:tc>
                  <a:txBody>
                    <a:bodyPr/>
                    <a:lstStyle/>
                    <a:p>
                      <a:pPr algn="ctr"/>
                      <a:r>
                        <a:rPr lang="en-GB" sz="1050" baseline="0"/>
                        <a:t>0</a:t>
                      </a:r>
                      <a:endParaRPr lang="en-GB" sz="1050" baseline="0" dirty="0"/>
                    </a:p>
                  </a:txBody>
                  <a:tcPr anchor="ctr">
                    <a:solidFill>
                      <a:schemeClr val="accent6">
                        <a:lumMod val="20000"/>
                        <a:lumOff val="80000"/>
                      </a:schemeClr>
                    </a:solidFill>
                  </a:tcPr>
                </a:tc>
                <a:tc>
                  <a:txBody>
                    <a:bodyPr/>
                    <a:lstStyle/>
                    <a:p>
                      <a:pPr algn="ctr"/>
                      <a:r>
                        <a:rPr lang="en-GB" sz="1050" baseline="0" dirty="0"/>
                        <a:t>12</a:t>
                      </a:r>
                    </a:p>
                  </a:txBody>
                  <a:tcPr anchor="ctr">
                    <a:solidFill>
                      <a:schemeClr val="accent6">
                        <a:lumMod val="20000"/>
                        <a:lumOff val="80000"/>
                      </a:schemeClr>
                    </a:solidFill>
                  </a:tcPr>
                </a:tc>
                <a:tc>
                  <a:txBody>
                    <a:bodyPr/>
                    <a:lstStyle/>
                    <a:p>
                      <a:pPr algn="ctr"/>
                      <a:r>
                        <a:rPr lang="en-GB" sz="1050" baseline="0"/>
                        <a:t>0</a:t>
                      </a:r>
                      <a:endParaRPr lang="en-GB" sz="1050" baseline="0" dirty="0"/>
                    </a:p>
                  </a:txBody>
                  <a:tcPr anchor="ctr">
                    <a:solidFill>
                      <a:schemeClr val="accent6">
                        <a:lumMod val="20000"/>
                        <a:lumOff val="80000"/>
                      </a:schemeClr>
                    </a:solidFill>
                  </a:tcPr>
                </a:tc>
                <a:extLst>
                  <a:ext uri="{0D108BD9-81ED-4DB2-BD59-A6C34878D82A}">
                    <a16:rowId xmlns:a16="http://schemas.microsoft.com/office/drawing/2014/main" val="2315770371"/>
                  </a:ext>
                </a:extLst>
              </a:tr>
              <a:tr h="2294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aseline="0" dirty="0"/>
                        <a:t>E4 – Biodiversity | </a:t>
                      </a:r>
                      <a:r>
                        <a:rPr lang="en-GB" sz="1050" i="1" baseline="0" dirty="0"/>
                        <a:t>not material</a:t>
                      </a:r>
                      <a:endParaRPr lang="en-GB" sz="1050" baseline="0" dirty="0"/>
                    </a:p>
                  </a:txBody>
                  <a:tcPr anchor="ctr">
                    <a:solidFill>
                      <a:schemeClr val="bg1">
                        <a:lumMod val="95000"/>
                      </a:schemeClr>
                    </a:solidFill>
                  </a:tcPr>
                </a:tc>
                <a:tc>
                  <a:txBody>
                    <a:bodyPr/>
                    <a:lstStyle/>
                    <a:p>
                      <a:pPr algn="l"/>
                      <a:r>
                        <a:rPr lang="en-GB" sz="1050" baseline="0" dirty="0"/>
                        <a:t>Not typically assessed as material</a:t>
                      </a:r>
                    </a:p>
                  </a:txBody>
                  <a:tcPr anchor="ctr">
                    <a:solidFill>
                      <a:schemeClr val="bg1">
                        <a:lumMod val="95000"/>
                      </a:schemeClr>
                    </a:solidFill>
                  </a:tcPr>
                </a:tc>
                <a:tc>
                  <a:txBody>
                    <a:bodyPr/>
                    <a:lstStyle/>
                    <a:p>
                      <a:pPr algn="ctr"/>
                      <a:r>
                        <a:rPr lang="en-GB" sz="1050" baseline="0" dirty="0"/>
                        <a:t>0</a:t>
                      </a:r>
                    </a:p>
                  </a:txBody>
                  <a:tcPr anchor="ctr">
                    <a:solidFill>
                      <a:schemeClr val="bg1">
                        <a:lumMod val="95000"/>
                      </a:schemeClr>
                    </a:solidFill>
                  </a:tcPr>
                </a:tc>
                <a:tc>
                  <a:txBody>
                    <a:bodyPr/>
                    <a:lstStyle/>
                    <a:p>
                      <a:pPr algn="ctr"/>
                      <a:r>
                        <a:rPr lang="en-GB" sz="1050" baseline="0"/>
                        <a:t>0</a:t>
                      </a:r>
                      <a:endParaRPr lang="en-GB" sz="1050" baseline="0" dirty="0"/>
                    </a:p>
                  </a:txBody>
                  <a:tcPr anchor="ctr">
                    <a:solidFill>
                      <a:schemeClr val="bg1">
                        <a:lumMod val="95000"/>
                      </a:schemeClr>
                    </a:solidFill>
                  </a:tcPr>
                </a:tc>
                <a:tc>
                  <a:txBody>
                    <a:bodyPr/>
                    <a:lstStyle/>
                    <a:p>
                      <a:pPr algn="ctr"/>
                      <a:r>
                        <a:rPr lang="en-GB" sz="1050" baseline="0" dirty="0"/>
                        <a:t>0</a:t>
                      </a:r>
                    </a:p>
                  </a:txBody>
                  <a:tcPr anchor="ctr">
                    <a:solidFill>
                      <a:schemeClr val="bg1">
                        <a:lumMod val="95000"/>
                      </a:schemeClr>
                    </a:solidFill>
                  </a:tcPr>
                </a:tc>
                <a:tc>
                  <a:txBody>
                    <a:bodyPr/>
                    <a:lstStyle/>
                    <a:p>
                      <a:pPr algn="ctr"/>
                      <a:r>
                        <a:rPr lang="en-GB" sz="1050" baseline="0"/>
                        <a:t>0</a:t>
                      </a:r>
                      <a:endParaRPr lang="en-GB" sz="1050" baseline="0" dirty="0"/>
                    </a:p>
                  </a:txBody>
                  <a:tcPr anchor="ctr">
                    <a:solidFill>
                      <a:schemeClr val="bg1">
                        <a:lumMod val="95000"/>
                      </a:schemeClr>
                    </a:solidFill>
                  </a:tcPr>
                </a:tc>
                <a:extLst>
                  <a:ext uri="{0D108BD9-81ED-4DB2-BD59-A6C34878D82A}">
                    <a16:rowId xmlns:a16="http://schemas.microsoft.com/office/drawing/2014/main" val="3828791000"/>
                  </a:ext>
                </a:extLst>
              </a:tr>
              <a:tr h="2294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aseline="0" dirty="0">
                          <a:solidFill>
                            <a:schemeClr val="tx1"/>
                          </a:solidFill>
                        </a:rPr>
                        <a:t>E5 – Circularity | </a:t>
                      </a:r>
                      <a:r>
                        <a:rPr lang="en-GB" sz="1050" i="1" baseline="0" dirty="0">
                          <a:solidFill>
                            <a:schemeClr val="tx1"/>
                          </a:solidFill>
                        </a:rPr>
                        <a:t>all sub-topics material</a:t>
                      </a:r>
                      <a:endParaRPr lang="en-GB" sz="1050" baseline="0" dirty="0">
                        <a:solidFill>
                          <a:schemeClr val="tx1"/>
                        </a:solidFill>
                      </a:endParaRPr>
                    </a:p>
                  </a:txBody>
                  <a:tcPr anchor="ctr">
                    <a:solidFill>
                      <a:srgbClr val="EFFCFF"/>
                    </a:solidFill>
                  </a:tcPr>
                </a:tc>
                <a:tc>
                  <a:txBody>
                    <a:bodyPr/>
                    <a:lstStyle/>
                    <a:p>
                      <a:pPr algn="l"/>
                      <a:r>
                        <a:rPr lang="en-GB" sz="1050" baseline="0" dirty="0"/>
                        <a:t>Resource inflows, resource outflows (related to products and services) and waste</a:t>
                      </a:r>
                    </a:p>
                  </a:txBody>
                  <a:tcPr anchor="ctr">
                    <a:solidFill>
                      <a:schemeClr val="accent6">
                        <a:lumMod val="20000"/>
                        <a:lumOff val="80000"/>
                      </a:schemeClr>
                    </a:solidFill>
                  </a:tcPr>
                </a:tc>
                <a:tc>
                  <a:txBody>
                    <a:bodyPr/>
                    <a:lstStyle/>
                    <a:p>
                      <a:pPr algn="ctr"/>
                      <a:r>
                        <a:rPr lang="en-GB" sz="1050" baseline="0" dirty="0"/>
                        <a:t>11</a:t>
                      </a:r>
                    </a:p>
                  </a:txBody>
                  <a:tcPr anchor="ctr">
                    <a:solidFill>
                      <a:schemeClr val="accent6">
                        <a:lumMod val="20000"/>
                        <a:lumOff val="80000"/>
                      </a:schemeClr>
                    </a:solidFill>
                  </a:tcPr>
                </a:tc>
                <a:tc>
                  <a:txBody>
                    <a:bodyPr/>
                    <a:lstStyle/>
                    <a:p>
                      <a:pPr algn="ctr"/>
                      <a:r>
                        <a:rPr lang="en-GB" sz="1050" baseline="0"/>
                        <a:t>0</a:t>
                      </a:r>
                      <a:endParaRPr lang="en-GB" sz="1050" baseline="0" dirty="0"/>
                    </a:p>
                  </a:txBody>
                  <a:tcPr anchor="ctr">
                    <a:solidFill>
                      <a:schemeClr val="accent6">
                        <a:lumMod val="20000"/>
                        <a:lumOff val="80000"/>
                      </a:schemeClr>
                    </a:solidFill>
                  </a:tcPr>
                </a:tc>
                <a:tc>
                  <a:txBody>
                    <a:bodyPr/>
                    <a:lstStyle/>
                    <a:p>
                      <a:pPr algn="ctr"/>
                      <a:r>
                        <a:rPr lang="en-GB" sz="1050" baseline="0" dirty="0"/>
                        <a:t>11</a:t>
                      </a:r>
                    </a:p>
                  </a:txBody>
                  <a:tcPr anchor="ctr">
                    <a:solidFill>
                      <a:schemeClr val="accent6">
                        <a:lumMod val="20000"/>
                        <a:lumOff val="80000"/>
                      </a:schemeClr>
                    </a:solidFill>
                  </a:tcPr>
                </a:tc>
                <a:tc>
                  <a:txBody>
                    <a:bodyPr/>
                    <a:lstStyle/>
                    <a:p>
                      <a:pPr algn="ctr"/>
                      <a:r>
                        <a:rPr lang="en-GB" sz="1050" baseline="0"/>
                        <a:t>0</a:t>
                      </a:r>
                      <a:endParaRPr lang="en-GB" sz="1050" baseline="0" dirty="0"/>
                    </a:p>
                  </a:txBody>
                  <a:tcPr anchor="ctr">
                    <a:solidFill>
                      <a:schemeClr val="accent6">
                        <a:lumMod val="20000"/>
                        <a:lumOff val="80000"/>
                      </a:schemeClr>
                    </a:solidFill>
                  </a:tcPr>
                </a:tc>
                <a:extLst>
                  <a:ext uri="{0D108BD9-81ED-4DB2-BD59-A6C34878D82A}">
                    <a16:rowId xmlns:a16="http://schemas.microsoft.com/office/drawing/2014/main" val="2462419242"/>
                  </a:ext>
                </a:extLst>
              </a:tr>
              <a:tr h="2294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aseline="0" dirty="0"/>
                        <a:t>S1 – Own Workforce | </a:t>
                      </a:r>
                      <a:r>
                        <a:rPr lang="en-GB" sz="1050" i="1" baseline="0" dirty="0">
                          <a:solidFill>
                            <a:schemeClr val="tx1"/>
                          </a:solidFill>
                        </a:rPr>
                        <a:t>all sub-topics material</a:t>
                      </a:r>
                      <a:endParaRPr lang="en-GB" sz="1050" baseline="0" dirty="0"/>
                    </a:p>
                  </a:txBody>
                  <a:tcPr anchor="ctr">
                    <a:solidFill>
                      <a:srgbClr val="EFFCFF"/>
                    </a:solidFill>
                  </a:tcPr>
                </a:tc>
                <a:tc>
                  <a:txBody>
                    <a:bodyPr/>
                    <a:lstStyle/>
                    <a:p>
                      <a:pPr algn="l"/>
                      <a:r>
                        <a:rPr lang="en-GB" sz="1050" baseline="0" dirty="0"/>
                        <a:t>Employment and conditions, health and safety, equality and fairness, worker rights</a:t>
                      </a:r>
                    </a:p>
                  </a:txBody>
                  <a:tcPr anchor="ctr">
                    <a:solidFill>
                      <a:schemeClr val="accent6">
                        <a:lumMod val="20000"/>
                        <a:lumOff val="80000"/>
                      </a:schemeClr>
                    </a:solidFill>
                  </a:tcPr>
                </a:tc>
                <a:tc>
                  <a:txBody>
                    <a:bodyPr/>
                    <a:lstStyle/>
                    <a:p>
                      <a:pPr algn="ctr"/>
                      <a:r>
                        <a:rPr lang="en-GB" sz="1050" baseline="0" dirty="0"/>
                        <a:t>69</a:t>
                      </a:r>
                    </a:p>
                  </a:txBody>
                  <a:tcPr anchor="ctr">
                    <a:solidFill>
                      <a:schemeClr val="accent6">
                        <a:lumMod val="20000"/>
                        <a:lumOff val="80000"/>
                      </a:schemeClr>
                    </a:solidFill>
                  </a:tcPr>
                </a:tc>
                <a:tc>
                  <a:txBody>
                    <a:bodyPr/>
                    <a:lstStyle/>
                    <a:p>
                      <a:pPr algn="ctr"/>
                      <a:r>
                        <a:rPr lang="en-GB" sz="1050" baseline="0"/>
                        <a:t>0</a:t>
                      </a:r>
                      <a:endParaRPr lang="en-GB" sz="1050" baseline="0" dirty="0"/>
                    </a:p>
                  </a:txBody>
                  <a:tcPr anchor="ctr">
                    <a:solidFill>
                      <a:schemeClr val="accent6">
                        <a:lumMod val="20000"/>
                        <a:lumOff val="80000"/>
                      </a:schemeClr>
                    </a:solidFill>
                  </a:tcPr>
                </a:tc>
                <a:tc>
                  <a:txBody>
                    <a:bodyPr/>
                    <a:lstStyle/>
                    <a:p>
                      <a:pPr algn="ctr"/>
                      <a:r>
                        <a:rPr lang="en-GB" sz="1050" baseline="0" dirty="0"/>
                        <a:t>69</a:t>
                      </a:r>
                    </a:p>
                  </a:txBody>
                  <a:tcPr anchor="ctr">
                    <a:solidFill>
                      <a:schemeClr val="accent6">
                        <a:lumMod val="20000"/>
                        <a:lumOff val="80000"/>
                      </a:schemeClr>
                    </a:solidFill>
                  </a:tcPr>
                </a:tc>
                <a:tc>
                  <a:txBody>
                    <a:bodyPr/>
                    <a:lstStyle/>
                    <a:p>
                      <a:pPr algn="ctr"/>
                      <a:r>
                        <a:rPr lang="en-GB" sz="1050" baseline="0"/>
                        <a:t>0</a:t>
                      </a:r>
                      <a:endParaRPr lang="en-GB" sz="1050" baseline="0" dirty="0"/>
                    </a:p>
                  </a:txBody>
                  <a:tcPr anchor="ctr">
                    <a:solidFill>
                      <a:schemeClr val="accent6">
                        <a:lumMod val="20000"/>
                        <a:lumOff val="80000"/>
                      </a:schemeClr>
                    </a:solidFill>
                  </a:tcPr>
                </a:tc>
                <a:extLst>
                  <a:ext uri="{0D108BD9-81ED-4DB2-BD59-A6C34878D82A}">
                    <a16:rowId xmlns:a16="http://schemas.microsoft.com/office/drawing/2014/main" val="1958898027"/>
                  </a:ext>
                </a:extLst>
              </a:tr>
              <a:tr h="3754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aseline="0" dirty="0">
                          <a:solidFill>
                            <a:schemeClr val="tx1"/>
                          </a:solidFill>
                        </a:rPr>
                        <a:t>S2 – Workers in the Value Chain | </a:t>
                      </a:r>
                      <a:r>
                        <a:rPr lang="en-GB" sz="1050" i="1" baseline="0" dirty="0">
                          <a:solidFill>
                            <a:schemeClr val="tx1"/>
                          </a:solidFill>
                        </a:rPr>
                        <a:t>material but no suitable metrics/targets</a:t>
                      </a:r>
                      <a:endParaRPr lang="en-GB" sz="1050" baseline="0" dirty="0">
                        <a:solidFill>
                          <a:schemeClr val="tx1"/>
                        </a:solidFill>
                      </a:endParaRPr>
                    </a:p>
                  </a:txBody>
                  <a:tcPr anchor="ctr">
                    <a:solidFill>
                      <a:srgbClr val="EFF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aseline="0" dirty="0"/>
                        <a:t>Employment and conditions, health and safety, equality and fairness, worker rights including child labour/forced labour</a:t>
                      </a:r>
                    </a:p>
                  </a:txBody>
                  <a:tcPr anchor="ctr">
                    <a:solidFill>
                      <a:schemeClr val="accent6">
                        <a:lumMod val="20000"/>
                        <a:lumOff val="80000"/>
                      </a:schemeClr>
                    </a:solidFill>
                  </a:tcPr>
                </a:tc>
                <a:tc>
                  <a:txBody>
                    <a:bodyPr/>
                    <a:lstStyle/>
                    <a:p>
                      <a:pPr algn="ctr"/>
                      <a:r>
                        <a:rPr lang="en-GB" sz="1050" baseline="0" dirty="0"/>
                        <a:t>0</a:t>
                      </a:r>
                    </a:p>
                  </a:txBody>
                  <a:tcPr anchor="ctr">
                    <a:solidFill>
                      <a:schemeClr val="accent6">
                        <a:lumMod val="20000"/>
                        <a:lumOff val="80000"/>
                      </a:schemeClr>
                    </a:solidFill>
                  </a:tcPr>
                </a:tc>
                <a:tc>
                  <a:txBody>
                    <a:bodyPr/>
                    <a:lstStyle/>
                    <a:p>
                      <a:pPr algn="ctr"/>
                      <a:r>
                        <a:rPr lang="en-GB" sz="1050" baseline="0"/>
                        <a:t>0</a:t>
                      </a:r>
                      <a:endParaRPr lang="en-GB" sz="1050" baseline="0" dirty="0"/>
                    </a:p>
                  </a:txBody>
                  <a:tcPr anchor="ctr">
                    <a:solidFill>
                      <a:schemeClr val="accent6">
                        <a:lumMod val="20000"/>
                        <a:lumOff val="80000"/>
                      </a:schemeClr>
                    </a:solidFill>
                  </a:tcPr>
                </a:tc>
                <a:tc>
                  <a:txBody>
                    <a:bodyPr/>
                    <a:lstStyle/>
                    <a:p>
                      <a:pPr algn="ctr"/>
                      <a:r>
                        <a:rPr lang="en-GB" sz="1050" baseline="0" dirty="0"/>
                        <a:t>0</a:t>
                      </a:r>
                    </a:p>
                  </a:txBody>
                  <a:tcPr anchor="ctr">
                    <a:solidFill>
                      <a:schemeClr val="accent6">
                        <a:lumMod val="20000"/>
                        <a:lumOff val="80000"/>
                      </a:schemeClr>
                    </a:solidFill>
                  </a:tcPr>
                </a:tc>
                <a:tc>
                  <a:txBody>
                    <a:bodyPr/>
                    <a:lstStyle/>
                    <a:p>
                      <a:pPr algn="ctr"/>
                      <a:r>
                        <a:rPr lang="en-GB" sz="1050" baseline="0"/>
                        <a:t>0</a:t>
                      </a:r>
                      <a:endParaRPr lang="en-GB" sz="1050" baseline="0" dirty="0"/>
                    </a:p>
                  </a:txBody>
                  <a:tcPr anchor="ctr">
                    <a:solidFill>
                      <a:schemeClr val="accent6">
                        <a:lumMod val="20000"/>
                        <a:lumOff val="80000"/>
                      </a:schemeClr>
                    </a:solidFill>
                  </a:tcPr>
                </a:tc>
                <a:extLst>
                  <a:ext uri="{0D108BD9-81ED-4DB2-BD59-A6C34878D82A}">
                    <a16:rowId xmlns:a16="http://schemas.microsoft.com/office/drawing/2014/main" val="2747880043"/>
                  </a:ext>
                </a:extLst>
              </a:tr>
              <a:tr h="2294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kern="1200" baseline="0" dirty="0">
                          <a:solidFill>
                            <a:schemeClr val="dk1"/>
                          </a:solidFill>
                          <a:latin typeface="+mn-lt"/>
                          <a:ea typeface="+mn-ea"/>
                          <a:cs typeface="+mn-cs"/>
                        </a:rPr>
                        <a:t>S3 – Affected Communities | </a:t>
                      </a:r>
                      <a:r>
                        <a:rPr lang="en-GB" sz="1050" i="1" kern="1200" baseline="0" dirty="0">
                          <a:solidFill>
                            <a:schemeClr val="dk1"/>
                          </a:solidFill>
                          <a:latin typeface="+mn-lt"/>
                          <a:ea typeface="+mn-ea"/>
                          <a:cs typeface="+mn-cs"/>
                        </a:rPr>
                        <a:t>not material</a:t>
                      </a:r>
                    </a:p>
                  </a:txBody>
                  <a:tcPr anchor="c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kern="1200" baseline="0" dirty="0">
                          <a:solidFill>
                            <a:schemeClr val="dk1"/>
                          </a:solidFill>
                          <a:latin typeface="+mn-lt"/>
                          <a:ea typeface="+mn-ea"/>
                          <a:cs typeface="+mn-cs"/>
                        </a:rPr>
                        <a:t>Not typically assessed as material</a:t>
                      </a:r>
                    </a:p>
                  </a:txBody>
                  <a:tcPr anchor="ctr">
                    <a:solidFill>
                      <a:schemeClr val="bg1">
                        <a:lumMod val="95000"/>
                      </a:schemeClr>
                    </a:solidFill>
                  </a:tcPr>
                </a:tc>
                <a:tc>
                  <a:txBody>
                    <a:bodyPr/>
                    <a:lstStyle/>
                    <a:p>
                      <a:pPr algn="ctr"/>
                      <a:r>
                        <a:rPr lang="en-GB" sz="1050" baseline="0" dirty="0"/>
                        <a:t>0</a:t>
                      </a:r>
                    </a:p>
                  </a:txBody>
                  <a:tcPr anchor="ctr">
                    <a:solidFill>
                      <a:schemeClr val="bg1">
                        <a:lumMod val="95000"/>
                      </a:schemeClr>
                    </a:solidFill>
                  </a:tcPr>
                </a:tc>
                <a:tc>
                  <a:txBody>
                    <a:bodyPr/>
                    <a:lstStyle/>
                    <a:p>
                      <a:pPr algn="ctr"/>
                      <a:r>
                        <a:rPr lang="en-GB" sz="1050" baseline="0"/>
                        <a:t>0</a:t>
                      </a:r>
                      <a:endParaRPr lang="en-GB" sz="1050" baseline="0" dirty="0"/>
                    </a:p>
                  </a:txBody>
                  <a:tcPr anchor="ctr">
                    <a:solidFill>
                      <a:schemeClr val="bg1">
                        <a:lumMod val="95000"/>
                      </a:schemeClr>
                    </a:solidFill>
                  </a:tcPr>
                </a:tc>
                <a:tc>
                  <a:txBody>
                    <a:bodyPr/>
                    <a:lstStyle/>
                    <a:p>
                      <a:pPr algn="ctr"/>
                      <a:r>
                        <a:rPr lang="en-GB" sz="1050" baseline="0" dirty="0"/>
                        <a:t>0</a:t>
                      </a:r>
                    </a:p>
                  </a:txBody>
                  <a:tcPr anchor="ctr">
                    <a:solidFill>
                      <a:schemeClr val="bg1">
                        <a:lumMod val="95000"/>
                      </a:schemeClr>
                    </a:solidFill>
                  </a:tcPr>
                </a:tc>
                <a:tc>
                  <a:txBody>
                    <a:bodyPr/>
                    <a:lstStyle/>
                    <a:p>
                      <a:pPr algn="ctr"/>
                      <a:r>
                        <a:rPr lang="en-GB" sz="1050" baseline="0"/>
                        <a:t>0</a:t>
                      </a:r>
                      <a:endParaRPr lang="en-GB" sz="1050" baseline="0" dirty="0"/>
                    </a:p>
                  </a:txBody>
                  <a:tcPr anchor="ctr">
                    <a:solidFill>
                      <a:schemeClr val="bg1">
                        <a:lumMod val="95000"/>
                      </a:schemeClr>
                    </a:solidFill>
                  </a:tcPr>
                </a:tc>
                <a:extLst>
                  <a:ext uri="{0D108BD9-81ED-4DB2-BD59-A6C34878D82A}">
                    <a16:rowId xmlns:a16="http://schemas.microsoft.com/office/drawing/2014/main" val="1877645126"/>
                  </a:ext>
                </a:extLst>
              </a:tr>
              <a:tr h="3754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kern="1200" baseline="0" dirty="0">
                          <a:solidFill>
                            <a:schemeClr val="dk1"/>
                          </a:solidFill>
                          <a:latin typeface="+mn-lt"/>
                          <a:ea typeface="+mn-ea"/>
                          <a:cs typeface="+mn-cs"/>
                        </a:rPr>
                        <a:t>S4 – Consumers and End-Users | </a:t>
                      </a:r>
                      <a:r>
                        <a:rPr lang="en-GB" sz="1050" i="1" kern="1200" baseline="0" dirty="0">
                          <a:solidFill>
                            <a:schemeClr val="dk1"/>
                          </a:solidFill>
                          <a:latin typeface="+mn-lt"/>
                          <a:ea typeface="+mn-ea"/>
                          <a:cs typeface="+mn-cs"/>
                        </a:rPr>
                        <a:t>only consumer safety material</a:t>
                      </a:r>
                    </a:p>
                  </a:txBody>
                  <a:tcPr anchor="ctr">
                    <a:solidFill>
                      <a:srgbClr val="EFFCFF"/>
                    </a:solidFill>
                  </a:tcPr>
                </a:tc>
                <a:tc>
                  <a:txBody>
                    <a:bodyPr/>
                    <a:lstStyle/>
                    <a:p>
                      <a:pPr algn="l"/>
                      <a:r>
                        <a:rPr lang="en-GB" sz="1050" kern="1200" baseline="0" dirty="0">
                          <a:solidFill>
                            <a:schemeClr val="dk1"/>
                          </a:solidFill>
                          <a:latin typeface="+mn-lt"/>
                          <a:ea typeface="+mn-ea"/>
                          <a:cs typeface="+mn-cs"/>
                        </a:rPr>
                        <a:t>Personal safety of consumers and/or end-users</a:t>
                      </a:r>
                    </a:p>
                  </a:txBody>
                  <a:tcPr anchor="ctr">
                    <a:solidFill>
                      <a:schemeClr val="accent6">
                        <a:lumMod val="20000"/>
                        <a:lumOff val="80000"/>
                      </a:schemeClr>
                    </a:solidFill>
                  </a:tcPr>
                </a:tc>
                <a:tc>
                  <a:txBody>
                    <a:bodyPr/>
                    <a:lstStyle/>
                    <a:p>
                      <a:pPr algn="ctr"/>
                      <a:r>
                        <a:rPr lang="en-GB" sz="1050" baseline="0" dirty="0"/>
                        <a:t>0</a:t>
                      </a:r>
                    </a:p>
                  </a:txBody>
                  <a:tcPr anchor="ctr">
                    <a:solidFill>
                      <a:schemeClr val="accent6">
                        <a:lumMod val="20000"/>
                        <a:lumOff val="80000"/>
                      </a:schemeClr>
                    </a:solidFill>
                  </a:tcPr>
                </a:tc>
                <a:tc>
                  <a:txBody>
                    <a:bodyPr/>
                    <a:lstStyle/>
                    <a:p>
                      <a:pPr algn="ctr"/>
                      <a:r>
                        <a:rPr lang="en-GB" sz="1050" baseline="0" dirty="0"/>
                        <a:t>0</a:t>
                      </a:r>
                    </a:p>
                  </a:txBody>
                  <a:tcPr anchor="ctr">
                    <a:solidFill>
                      <a:schemeClr val="accent6">
                        <a:lumMod val="20000"/>
                        <a:lumOff val="80000"/>
                      </a:schemeClr>
                    </a:solidFill>
                  </a:tcPr>
                </a:tc>
                <a:tc>
                  <a:txBody>
                    <a:bodyPr/>
                    <a:lstStyle/>
                    <a:p>
                      <a:pPr algn="ctr"/>
                      <a:r>
                        <a:rPr lang="en-GB" sz="1050" baseline="0" dirty="0"/>
                        <a:t>1</a:t>
                      </a:r>
                    </a:p>
                  </a:txBody>
                  <a:tcPr anchor="ctr">
                    <a:solidFill>
                      <a:schemeClr val="accent6">
                        <a:lumMod val="20000"/>
                        <a:lumOff val="80000"/>
                      </a:schemeClr>
                    </a:solidFill>
                  </a:tcPr>
                </a:tc>
                <a:tc>
                  <a:txBody>
                    <a:bodyPr/>
                    <a:lstStyle/>
                    <a:p>
                      <a:pPr algn="ctr"/>
                      <a:r>
                        <a:rPr lang="en-GB" sz="1050" baseline="0"/>
                        <a:t>0</a:t>
                      </a:r>
                      <a:endParaRPr lang="en-GB" sz="1050" baseline="0" dirty="0"/>
                    </a:p>
                  </a:txBody>
                  <a:tcPr anchor="ctr">
                    <a:solidFill>
                      <a:schemeClr val="accent6">
                        <a:lumMod val="20000"/>
                        <a:lumOff val="80000"/>
                      </a:schemeClr>
                    </a:solidFill>
                  </a:tcPr>
                </a:tc>
                <a:extLst>
                  <a:ext uri="{0D108BD9-81ED-4DB2-BD59-A6C34878D82A}">
                    <a16:rowId xmlns:a16="http://schemas.microsoft.com/office/drawing/2014/main" val="2501689358"/>
                  </a:ext>
                </a:extLst>
              </a:tr>
              <a:tr h="3754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aseline="0" dirty="0"/>
                        <a:t>G1 – Governance | </a:t>
                      </a:r>
                      <a:r>
                        <a:rPr lang="en-GB" sz="1050" i="1" baseline="0" dirty="0"/>
                        <a:t>material apart from animal welfare</a:t>
                      </a:r>
                      <a:endParaRPr lang="en-GB" sz="1050" baseline="0" dirty="0"/>
                    </a:p>
                  </a:txBody>
                  <a:tcPr anchor="ctr">
                    <a:solidFill>
                      <a:srgbClr val="EFFCFF"/>
                    </a:solidFill>
                  </a:tcPr>
                </a:tc>
                <a:tc>
                  <a:txBody>
                    <a:bodyPr/>
                    <a:lstStyle/>
                    <a:p>
                      <a:pPr algn="l"/>
                      <a:r>
                        <a:rPr lang="en-GB" sz="1050" baseline="0" dirty="0"/>
                        <a:t>Corporate culture, protection of whistle-blowers, political engagement and lobbying, corruption and bribery, relationship with suppliers</a:t>
                      </a:r>
                    </a:p>
                  </a:txBody>
                  <a:tcPr anchor="ctr">
                    <a:solidFill>
                      <a:schemeClr val="accent6">
                        <a:lumMod val="20000"/>
                        <a:lumOff val="80000"/>
                      </a:schemeClr>
                    </a:solidFill>
                  </a:tcPr>
                </a:tc>
                <a:tc>
                  <a:txBody>
                    <a:bodyPr/>
                    <a:lstStyle/>
                    <a:p>
                      <a:pPr algn="ctr"/>
                      <a:r>
                        <a:rPr lang="en-GB" sz="1050" baseline="0" dirty="0"/>
                        <a:t>10</a:t>
                      </a:r>
                    </a:p>
                  </a:txBody>
                  <a:tcPr anchor="ctr">
                    <a:solidFill>
                      <a:schemeClr val="accent6">
                        <a:lumMod val="20000"/>
                        <a:lumOff val="80000"/>
                      </a:schemeClr>
                    </a:solidFill>
                  </a:tcPr>
                </a:tc>
                <a:tc>
                  <a:txBody>
                    <a:bodyPr/>
                    <a:lstStyle/>
                    <a:p>
                      <a:pPr algn="ctr"/>
                      <a:r>
                        <a:rPr lang="en-GB" sz="1050" baseline="0"/>
                        <a:t>0</a:t>
                      </a:r>
                      <a:endParaRPr lang="en-GB" sz="1050" baseline="0" dirty="0"/>
                    </a:p>
                  </a:txBody>
                  <a:tcPr anchor="ctr">
                    <a:solidFill>
                      <a:schemeClr val="accent6">
                        <a:lumMod val="20000"/>
                        <a:lumOff val="80000"/>
                      </a:schemeClr>
                    </a:solidFill>
                  </a:tcPr>
                </a:tc>
                <a:tc>
                  <a:txBody>
                    <a:bodyPr/>
                    <a:lstStyle/>
                    <a:p>
                      <a:pPr algn="ctr"/>
                      <a:r>
                        <a:rPr lang="en-GB" sz="1050" baseline="0" dirty="0"/>
                        <a:t>15</a:t>
                      </a:r>
                    </a:p>
                  </a:txBody>
                  <a:tcPr anchor="ctr">
                    <a:solidFill>
                      <a:schemeClr val="accent6">
                        <a:lumMod val="20000"/>
                        <a:lumOff val="80000"/>
                      </a:schemeClr>
                    </a:solidFill>
                  </a:tcPr>
                </a:tc>
                <a:tc>
                  <a:txBody>
                    <a:bodyPr/>
                    <a:lstStyle/>
                    <a:p>
                      <a:pPr algn="ctr"/>
                      <a:r>
                        <a:rPr lang="en-GB" sz="1050" baseline="0"/>
                        <a:t>0</a:t>
                      </a:r>
                      <a:endParaRPr lang="en-GB" sz="1050" baseline="0" dirty="0"/>
                    </a:p>
                  </a:txBody>
                  <a:tcPr anchor="ctr">
                    <a:solidFill>
                      <a:schemeClr val="accent6">
                        <a:lumMod val="20000"/>
                        <a:lumOff val="80000"/>
                      </a:schemeClr>
                    </a:solidFill>
                  </a:tcPr>
                </a:tc>
                <a:extLst>
                  <a:ext uri="{0D108BD9-81ED-4DB2-BD59-A6C34878D82A}">
                    <a16:rowId xmlns:a16="http://schemas.microsoft.com/office/drawing/2014/main" val="905884633"/>
                  </a:ext>
                </a:extLst>
              </a:tr>
              <a:tr h="229459">
                <a:tc>
                  <a:txBody>
                    <a:bodyPr/>
                    <a:lstStyle/>
                    <a:p>
                      <a:r>
                        <a:rPr lang="en-GB" sz="1050" b="1" baseline="0" dirty="0">
                          <a:solidFill>
                            <a:schemeClr val="bg1"/>
                          </a:solidFill>
                        </a:rPr>
                        <a:t>Sub-total</a:t>
                      </a:r>
                    </a:p>
                  </a:txBody>
                  <a:tcPr>
                    <a:solidFill>
                      <a:schemeClr val="tx2"/>
                    </a:solidFill>
                  </a:tcPr>
                </a:tc>
                <a:tc>
                  <a:txBody>
                    <a:bodyPr/>
                    <a:lstStyle/>
                    <a:p>
                      <a:pPr algn="ctr"/>
                      <a:endParaRPr lang="en-GB" sz="1050" b="1" baseline="0" dirty="0">
                        <a:solidFill>
                          <a:schemeClr val="bg1"/>
                        </a:solidFill>
                      </a:endParaRPr>
                    </a:p>
                  </a:txBody>
                  <a:tcPr anchor="ctr">
                    <a:solidFill>
                      <a:schemeClr val="accent6"/>
                    </a:solidFill>
                  </a:tcPr>
                </a:tc>
                <a:tc>
                  <a:txBody>
                    <a:bodyPr/>
                    <a:lstStyle/>
                    <a:p>
                      <a:pPr algn="ctr"/>
                      <a:r>
                        <a:rPr lang="en-GB" sz="1050" b="1" baseline="0" dirty="0">
                          <a:solidFill>
                            <a:schemeClr val="bg1"/>
                          </a:solidFill>
                        </a:rPr>
                        <a:t>184</a:t>
                      </a:r>
                    </a:p>
                  </a:txBody>
                  <a:tcPr anchor="ctr">
                    <a:solidFill>
                      <a:schemeClr val="accent6"/>
                    </a:solidFill>
                  </a:tcPr>
                </a:tc>
                <a:tc>
                  <a:txBody>
                    <a:bodyPr/>
                    <a:lstStyle/>
                    <a:p>
                      <a:pPr algn="ctr"/>
                      <a:r>
                        <a:rPr lang="en-GB" sz="1050" b="1" baseline="0" dirty="0">
                          <a:solidFill>
                            <a:schemeClr val="bg1"/>
                          </a:solidFill>
                        </a:rPr>
                        <a:t>21</a:t>
                      </a:r>
                    </a:p>
                  </a:txBody>
                  <a:tcPr anchor="ctr">
                    <a:solidFill>
                      <a:schemeClr val="accent6"/>
                    </a:solidFill>
                  </a:tcPr>
                </a:tc>
                <a:tc>
                  <a:txBody>
                    <a:bodyPr/>
                    <a:lstStyle/>
                    <a:p>
                      <a:pPr algn="ctr"/>
                      <a:r>
                        <a:rPr lang="en-GB" sz="1050" b="1" baseline="0" dirty="0">
                          <a:solidFill>
                            <a:schemeClr val="bg1"/>
                          </a:solidFill>
                        </a:rPr>
                        <a:t>221</a:t>
                      </a:r>
                    </a:p>
                  </a:txBody>
                  <a:tcPr anchor="ctr">
                    <a:solidFill>
                      <a:schemeClr val="accent6"/>
                    </a:solidFill>
                  </a:tcPr>
                </a:tc>
                <a:tc>
                  <a:txBody>
                    <a:bodyPr/>
                    <a:lstStyle/>
                    <a:p>
                      <a:pPr algn="ctr"/>
                      <a:r>
                        <a:rPr lang="en-GB" sz="1050" b="1" baseline="0" dirty="0">
                          <a:solidFill>
                            <a:schemeClr val="bg1"/>
                          </a:solidFill>
                        </a:rPr>
                        <a:t>21</a:t>
                      </a:r>
                    </a:p>
                  </a:txBody>
                  <a:tcPr anchor="ctr">
                    <a:solidFill>
                      <a:schemeClr val="accent6"/>
                    </a:solidFill>
                  </a:tcPr>
                </a:tc>
                <a:extLst>
                  <a:ext uri="{0D108BD9-81ED-4DB2-BD59-A6C34878D82A}">
                    <a16:rowId xmlns:a16="http://schemas.microsoft.com/office/drawing/2014/main" val="4219211116"/>
                  </a:ext>
                </a:extLst>
              </a:tr>
              <a:tr h="2978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1" i="0" u="none" strike="noStrike" kern="1200" baseline="0" dirty="0">
                          <a:solidFill>
                            <a:schemeClr val="bg1"/>
                          </a:solidFill>
                          <a:latin typeface="+mn-lt"/>
                          <a:ea typeface="+mn-ea"/>
                          <a:cs typeface="+mn-cs"/>
                        </a:rPr>
                        <a:t>Entity Specific KPIs</a:t>
                      </a:r>
                      <a:endParaRPr lang="en-GB" sz="1050" b="1" baseline="0" dirty="0">
                        <a:solidFill>
                          <a:schemeClr val="bg1"/>
                        </a:solidFill>
                      </a:endParaRPr>
                    </a:p>
                  </a:txBody>
                  <a:tcPr anchor="ctr">
                    <a:solidFill>
                      <a:schemeClr val="accent4">
                        <a:lumMod val="90000"/>
                        <a:lumOff val="10000"/>
                      </a:schemeClr>
                    </a:solidFill>
                  </a:tcPr>
                </a:tc>
                <a:tc>
                  <a:txBody>
                    <a:bodyPr/>
                    <a:lstStyle/>
                    <a:p>
                      <a:pPr algn="ctr" fontAlgn="b"/>
                      <a:endParaRPr lang="en-GB" sz="1050" b="1" i="0" u="none" strike="noStrike" baseline="0" dirty="0">
                        <a:solidFill>
                          <a:schemeClr val="bg1"/>
                        </a:solidFill>
                        <a:effectLst/>
                        <a:latin typeface="Calibri" panose="020F0502020204030204" pitchFamily="34" charset="0"/>
                      </a:endParaRPr>
                    </a:p>
                  </a:txBody>
                  <a:tcPr marL="6350" marR="6350" marT="6350" marB="0" anchor="ctr">
                    <a:solidFill>
                      <a:schemeClr val="accent6">
                        <a:lumMod val="60000"/>
                        <a:lumOff val="40000"/>
                      </a:schemeClr>
                    </a:solidFill>
                  </a:tcPr>
                </a:tc>
                <a:tc gridSpan="2">
                  <a:txBody>
                    <a:bodyPr/>
                    <a:lstStyle/>
                    <a:p>
                      <a:pPr algn="ctr" fontAlgn="b"/>
                      <a:r>
                        <a:rPr lang="en-GB" sz="1050" b="1" i="0" u="none" strike="noStrike" baseline="0" dirty="0">
                          <a:solidFill>
                            <a:schemeClr val="bg1"/>
                          </a:solidFill>
                          <a:effectLst/>
                          <a:latin typeface="Calibri" panose="020F0502020204030204" pitchFamily="34" charset="0"/>
                        </a:rPr>
                        <a:t>+ Minimum ERA KPIs</a:t>
                      </a:r>
                    </a:p>
                  </a:txBody>
                  <a:tcPr marL="6350" marR="6350" marT="6350" marB="0" anchor="ctr">
                    <a:solidFill>
                      <a:schemeClr val="accent6">
                        <a:lumMod val="60000"/>
                        <a:lumOff val="40000"/>
                      </a:schemeClr>
                    </a:solidFill>
                  </a:tcPr>
                </a:tc>
                <a:tc hMerge="1">
                  <a:txBody>
                    <a:bodyPr/>
                    <a:lstStyle/>
                    <a:p>
                      <a:pPr algn="ctr" fontAlgn="b"/>
                      <a:endParaRPr lang="en-GB" sz="1050" b="1" i="0" u="none" strike="noStrike" baseline="0" dirty="0">
                        <a:solidFill>
                          <a:schemeClr val="bg1"/>
                        </a:solidFill>
                        <a:effectLst/>
                        <a:latin typeface="Calibri" panose="020F0502020204030204" pitchFamily="34" charset="0"/>
                      </a:endParaRPr>
                    </a:p>
                  </a:txBody>
                  <a:tcPr marL="6350" marR="6350" marT="6350" marB="0" anchor="ctr">
                    <a:solidFill>
                      <a:schemeClr val="accent6">
                        <a:lumMod val="60000"/>
                        <a:lumOff val="40000"/>
                      </a:schemeClr>
                    </a:solidFill>
                  </a:tcPr>
                </a:tc>
                <a:tc gridSpan="2">
                  <a:txBody>
                    <a:bodyPr/>
                    <a:lstStyle/>
                    <a:p>
                      <a:pPr algn="ctr" fontAlgn="b"/>
                      <a:r>
                        <a:rPr lang="en-GB" sz="1050" b="1" i="0" u="none" strike="noStrike" baseline="0" dirty="0">
                          <a:solidFill>
                            <a:schemeClr val="bg1"/>
                          </a:solidFill>
                          <a:effectLst/>
                          <a:latin typeface="Calibri" panose="020F0502020204030204" pitchFamily="34" charset="0"/>
                        </a:rPr>
                        <a:t>+ Minimum + Good + Best ERA KPIs</a:t>
                      </a:r>
                    </a:p>
                  </a:txBody>
                  <a:tcPr marL="6350" marR="6350" marT="6350" marB="0" anchor="ctr">
                    <a:solidFill>
                      <a:schemeClr val="accent6">
                        <a:lumMod val="60000"/>
                        <a:lumOff val="40000"/>
                      </a:schemeClr>
                    </a:solidFill>
                  </a:tcPr>
                </a:tc>
                <a:tc hMerge="1">
                  <a:txBody>
                    <a:bodyPr/>
                    <a:lstStyle/>
                    <a:p>
                      <a:pPr algn="ctr" fontAlgn="b"/>
                      <a:endParaRPr lang="en-GB" sz="1050" b="1" i="0" u="none" strike="noStrike" baseline="0" dirty="0">
                        <a:solidFill>
                          <a:schemeClr val="bg1"/>
                        </a:solidFill>
                        <a:effectLst/>
                        <a:latin typeface="Calibri" panose="020F0502020204030204" pitchFamily="34" charset="0"/>
                      </a:endParaRPr>
                    </a:p>
                  </a:txBody>
                  <a:tcPr marL="6350" marR="6350" marT="6350" marB="0" anchor="ctr">
                    <a:solidFill>
                      <a:schemeClr val="accent6">
                        <a:lumMod val="60000"/>
                        <a:lumOff val="40000"/>
                      </a:schemeClr>
                    </a:solidFill>
                  </a:tcPr>
                </a:tc>
                <a:extLst>
                  <a:ext uri="{0D108BD9-81ED-4DB2-BD59-A6C34878D82A}">
                    <a16:rowId xmlns:a16="http://schemas.microsoft.com/office/drawing/2014/main" val="2193644571"/>
                  </a:ext>
                </a:extLst>
              </a:tr>
              <a:tr h="28000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0" i="0" u="none" strike="noStrike" kern="1200" baseline="0" dirty="0">
                          <a:solidFill>
                            <a:schemeClr val="tx1"/>
                          </a:solidFill>
                          <a:latin typeface="+mn-lt"/>
                          <a:ea typeface="+mn-ea"/>
                          <a:cs typeface="+mn-cs"/>
                        </a:rPr>
                        <a:t>Supplementary Rental Specific KPIs </a:t>
                      </a:r>
                      <a:endParaRPr lang="en-GB" sz="1050" b="1" baseline="0" dirty="0">
                        <a:solidFill>
                          <a:schemeClr val="tx1"/>
                        </a:solidFill>
                      </a:endParaRPr>
                    </a:p>
                  </a:txBody>
                  <a:tcPr>
                    <a:solidFill>
                      <a:schemeClr val="accent4">
                        <a:lumMod val="10000"/>
                        <a:lumOff val="90000"/>
                      </a:schemeClr>
                    </a:solidFill>
                  </a:tcPr>
                </a:tc>
                <a:tc>
                  <a:txBody>
                    <a:bodyPr/>
                    <a:lstStyle/>
                    <a:p>
                      <a:pPr algn="ctr" fontAlgn="b"/>
                      <a:r>
                        <a:rPr lang="en-GB" sz="1050" b="0" i="0" u="none" strike="noStrike" dirty="0">
                          <a:solidFill>
                            <a:srgbClr val="000000"/>
                          </a:solidFill>
                          <a:effectLst/>
                          <a:latin typeface="Calibri" panose="020F0502020204030204" pitchFamily="34" charset="0"/>
                        </a:rPr>
                        <a:t>Additional rental specific KPIs that were not covered in ESRS</a:t>
                      </a:r>
                    </a:p>
                  </a:txBody>
                  <a:tcPr marL="6350" marR="6350" marT="6350" marB="0" anchor="ctr">
                    <a:solidFill>
                      <a:schemeClr val="accent6">
                        <a:lumMod val="20000"/>
                        <a:lumOff val="80000"/>
                      </a:schemeClr>
                    </a:solidFill>
                  </a:tcPr>
                </a:tc>
                <a:tc>
                  <a:txBody>
                    <a:bodyPr/>
                    <a:lstStyle/>
                    <a:p>
                      <a:pPr algn="ctr" fontAlgn="b"/>
                      <a:r>
                        <a:rPr lang="en-GB" sz="1050" b="0" i="0" u="none" strike="noStrike" dirty="0">
                          <a:solidFill>
                            <a:srgbClr val="000000"/>
                          </a:solidFill>
                          <a:effectLst/>
                          <a:latin typeface="Calibri" panose="020F0502020204030204" pitchFamily="34" charset="0"/>
                        </a:rPr>
                        <a:t>4</a:t>
                      </a:r>
                    </a:p>
                  </a:txBody>
                  <a:tcPr marL="6350" marR="6350" marT="6350" marB="0" anchor="ctr">
                    <a:solidFill>
                      <a:schemeClr val="accent6">
                        <a:lumMod val="20000"/>
                        <a:lumOff val="80000"/>
                      </a:schemeClr>
                    </a:solidFill>
                  </a:tcPr>
                </a:tc>
                <a:tc>
                  <a:txBody>
                    <a:bodyPr/>
                    <a:lstStyle/>
                    <a:p>
                      <a:pPr algn="ctr" fontAlgn="b"/>
                      <a:r>
                        <a:rPr lang="en-GB" sz="1050" b="0" i="0" u="none" strike="noStrike">
                          <a:solidFill>
                            <a:srgbClr val="000000"/>
                          </a:solidFill>
                          <a:effectLst/>
                          <a:latin typeface="Calibri" panose="020F0502020204030204" pitchFamily="34" charset="0"/>
                        </a:rPr>
                        <a:t>0</a:t>
                      </a:r>
                      <a:endParaRPr lang="en-GB" sz="1050" b="0" i="0" u="none" strike="noStrike" dirty="0">
                        <a:solidFill>
                          <a:srgbClr val="000000"/>
                        </a:solidFill>
                        <a:effectLst/>
                        <a:latin typeface="Calibri" panose="020F0502020204030204" pitchFamily="34" charset="0"/>
                      </a:endParaRPr>
                    </a:p>
                  </a:txBody>
                  <a:tcPr marL="6350" marR="6350" marT="6350" marB="0" anchor="ctr">
                    <a:solidFill>
                      <a:schemeClr val="accent6">
                        <a:lumMod val="20000"/>
                        <a:lumOff val="80000"/>
                      </a:schemeClr>
                    </a:solidFill>
                  </a:tcPr>
                </a:tc>
                <a:tc>
                  <a:txBody>
                    <a:bodyPr/>
                    <a:lstStyle/>
                    <a:p>
                      <a:pPr algn="ctr" fontAlgn="b"/>
                      <a:r>
                        <a:rPr lang="en-GB" sz="1050" b="0" i="0" u="none" strike="noStrike" dirty="0">
                          <a:solidFill>
                            <a:srgbClr val="000000"/>
                          </a:solidFill>
                          <a:effectLst/>
                          <a:latin typeface="Calibri" panose="020F0502020204030204" pitchFamily="34" charset="0"/>
                        </a:rPr>
                        <a:t>12</a:t>
                      </a:r>
                    </a:p>
                  </a:txBody>
                  <a:tcPr marL="6350" marR="6350" marT="6350" marB="0" anchor="ctr">
                    <a:solidFill>
                      <a:schemeClr val="accent6">
                        <a:lumMod val="20000"/>
                        <a:lumOff val="80000"/>
                      </a:schemeClr>
                    </a:solidFill>
                  </a:tcPr>
                </a:tc>
                <a:tc>
                  <a:txBody>
                    <a:bodyPr/>
                    <a:lstStyle/>
                    <a:p>
                      <a:pPr algn="ctr" fontAlgn="b"/>
                      <a:r>
                        <a:rPr lang="en-GB" sz="1050" b="0" i="0" u="none" strike="noStrike">
                          <a:solidFill>
                            <a:srgbClr val="000000"/>
                          </a:solidFill>
                          <a:effectLst/>
                          <a:latin typeface="Calibri" panose="020F0502020204030204" pitchFamily="34" charset="0"/>
                        </a:rPr>
                        <a:t>0</a:t>
                      </a:r>
                      <a:endParaRPr lang="en-GB" sz="1050" b="0" i="0" u="none" strike="noStrike" dirty="0">
                        <a:solidFill>
                          <a:srgbClr val="000000"/>
                        </a:solidFill>
                        <a:effectLst/>
                        <a:latin typeface="Calibri" panose="020F0502020204030204" pitchFamily="34" charset="0"/>
                      </a:endParaRPr>
                    </a:p>
                  </a:txBody>
                  <a:tcPr marL="6350" marR="6350" marT="6350" marB="0" anchor="ctr">
                    <a:solidFill>
                      <a:schemeClr val="accent6">
                        <a:lumMod val="20000"/>
                        <a:lumOff val="80000"/>
                      </a:schemeClr>
                    </a:solidFill>
                  </a:tcPr>
                </a:tc>
                <a:extLst>
                  <a:ext uri="{0D108BD9-81ED-4DB2-BD59-A6C34878D82A}">
                    <a16:rowId xmlns:a16="http://schemas.microsoft.com/office/drawing/2014/main" val="1187562673"/>
                  </a:ext>
                </a:extLst>
              </a:tr>
              <a:tr h="229459">
                <a:tc>
                  <a:txBody>
                    <a:bodyPr/>
                    <a:lstStyle/>
                    <a:p>
                      <a:r>
                        <a:rPr lang="en-GB" sz="1050" b="1" baseline="0" dirty="0">
                          <a:solidFill>
                            <a:schemeClr val="bg1"/>
                          </a:solidFill>
                        </a:rPr>
                        <a:t>TOTAL (by data point type)</a:t>
                      </a:r>
                    </a:p>
                  </a:txBody>
                  <a:tcPr>
                    <a:solidFill>
                      <a:schemeClr val="tx1">
                        <a:lumMod val="75000"/>
                        <a:lumOff val="25000"/>
                      </a:schemeClr>
                    </a:solidFill>
                  </a:tcPr>
                </a:tc>
                <a:tc>
                  <a:txBody>
                    <a:bodyPr/>
                    <a:lstStyle/>
                    <a:p>
                      <a:pPr algn="ctr" fontAlgn="b"/>
                      <a:endParaRPr lang="en-GB" sz="1050" b="1" i="0" u="none" strike="noStrike" baseline="0" dirty="0">
                        <a:solidFill>
                          <a:schemeClr val="bg1"/>
                        </a:solidFill>
                        <a:effectLst/>
                        <a:latin typeface="Calibri" panose="020F0502020204030204" pitchFamily="34" charset="0"/>
                      </a:endParaRPr>
                    </a:p>
                  </a:txBody>
                  <a:tcPr marL="6350" marR="6350" marT="6350" marB="0" anchor="ctr">
                    <a:solidFill>
                      <a:schemeClr val="accent6"/>
                    </a:solidFill>
                  </a:tcPr>
                </a:tc>
                <a:tc>
                  <a:txBody>
                    <a:bodyPr/>
                    <a:lstStyle/>
                    <a:p>
                      <a:pPr algn="ctr" fontAlgn="b"/>
                      <a:r>
                        <a:rPr lang="en-GB" sz="1050" b="1" i="0" u="none" strike="noStrike" baseline="0" dirty="0">
                          <a:solidFill>
                            <a:schemeClr val="bg1"/>
                          </a:solidFill>
                          <a:effectLst/>
                          <a:latin typeface="Calibri" panose="020F0502020204030204" pitchFamily="34" charset="0"/>
                        </a:rPr>
                        <a:t>188</a:t>
                      </a:r>
                    </a:p>
                  </a:txBody>
                  <a:tcPr marL="6350" marR="6350" marT="6350" marB="0" anchor="ctr">
                    <a:solidFill>
                      <a:schemeClr val="accent6"/>
                    </a:solidFill>
                  </a:tcPr>
                </a:tc>
                <a:tc>
                  <a:txBody>
                    <a:bodyPr/>
                    <a:lstStyle/>
                    <a:p>
                      <a:pPr algn="ctr" fontAlgn="b"/>
                      <a:r>
                        <a:rPr lang="en-GB" sz="1050" b="1" i="0" u="none" strike="noStrike" baseline="0" dirty="0">
                          <a:solidFill>
                            <a:schemeClr val="bg1"/>
                          </a:solidFill>
                          <a:effectLst/>
                          <a:latin typeface="Calibri" panose="020F0502020204030204" pitchFamily="34" charset="0"/>
                        </a:rPr>
                        <a:t>21</a:t>
                      </a:r>
                    </a:p>
                  </a:txBody>
                  <a:tcPr marL="6350" marR="6350" marT="6350" marB="0" anchor="ctr">
                    <a:solidFill>
                      <a:schemeClr val="accent6"/>
                    </a:solidFill>
                  </a:tcPr>
                </a:tc>
                <a:tc>
                  <a:txBody>
                    <a:bodyPr/>
                    <a:lstStyle/>
                    <a:p>
                      <a:pPr algn="ctr" fontAlgn="b"/>
                      <a:r>
                        <a:rPr lang="en-GB" sz="1050" b="1" i="0" u="none" strike="noStrike" baseline="0" dirty="0">
                          <a:solidFill>
                            <a:schemeClr val="bg1"/>
                          </a:solidFill>
                          <a:effectLst/>
                          <a:latin typeface="Calibri" panose="020F0502020204030204" pitchFamily="34" charset="0"/>
                        </a:rPr>
                        <a:t>233</a:t>
                      </a:r>
                    </a:p>
                  </a:txBody>
                  <a:tcPr marL="6350" marR="6350" marT="6350" marB="0" anchor="ctr">
                    <a:solidFill>
                      <a:schemeClr val="accent6"/>
                    </a:solidFill>
                  </a:tcPr>
                </a:tc>
                <a:tc>
                  <a:txBody>
                    <a:bodyPr/>
                    <a:lstStyle/>
                    <a:p>
                      <a:pPr algn="ctr" fontAlgn="b"/>
                      <a:r>
                        <a:rPr lang="en-GB" sz="1050" b="1" i="0" u="none" strike="noStrike" baseline="0" dirty="0">
                          <a:solidFill>
                            <a:schemeClr val="bg1"/>
                          </a:solidFill>
                          <a:effectLst/>
                          <a:latin typeface="Calibri" panose="020F0502020204030204" pitchFamily="34" charset="0"/>
                        </a:rPr>
                        <a:t>21</a:t>
                      </a:r>
                    </a:p>
                  </a:txBody>
                  <a:tcPr marL="6350" marR="6350" marT="6350" marB="0" anchor="ctr">
                    <a:solidFill>
                      <a:schemeClr val="accent6"/>
                    </a:solidFill>
                  </a:tcPr>
                </a:tc>
                <a:extLst>
                  <a:ext uri="{0D108BD9-81ED-4DB2-BD59-A6C34878D82A}">
                    <a16:rowId xmlns:a16="http://schemas.microsoft.com/office/drawing/2014/main" val="567608523"/>
                  </a:ext>
                </a:extLst>
              </a:tr>
              <a:tr h="229459">
                <a:tc>
                  <a:txBody>
                    <a:bodyPr/>
                    <a:lstStyle/>
                    <a:p>
                      <a:r>
                        <a:rPr lang="en-GB" sz="1050" b="1" baseline="0" dirty="0">
                          <a:solidFill>
                            <a:schemeClr val="bg1"/>
                          </a:solidFill>
                        </a:rPr>
                        <a:t>TOTAL</a:t>
                      </a:r>
                    </a:p>
                  </a:txBody>
                  <a:tcPr>
                    <a:solidFill>
                      <a:schemeClr val="tx1">
                        <a:lumMod val="75000"/>
                        <a:lumOff val="25000"/>
                      </a:schemeClr>
                    </a:solidFill>
                  </a:tcPr>
                </a:tc>
                <a:tc>
                  <a:txBody>
                    <a:bodyPr/>
                    <a:lstStyle/>
                    <a:p>
                      <a:pPr algn="ctr" fontAlgn="b"/>
                      <a:endParaRPr lang="en-GB" sz="1050" b="1" i="0" u="none" strike="noStrike" baseline="0" dirty="0">
                        <a:solidFill>
                          <a:schemeClr val="bg1"/>
                        </a:solidFill>
                        <a:effectLst/>
                        <a:latin typeface="Calibri" panose="020F0502020204030204" pitchFamily="34" charset="0"/>
                      </a:endParaRPr>
                    </a:p>
                  </a:txBody>
                  <a:tcPr marL="6350" marR="6350" marT="6350" marB="0" anchor="ctr">
                    <a:solidFill>
                      <a:schemeClr val="accent6"/>
                    </a:solidFill>
                  </a:tcPr>
                </a:tc>
                <a:tc gridSpan="2">
                  <a:txBody>
                    <a:bodyPr/>
                    <a:lstStyle/>
                    <a:p>
                      <a:pPr algn="ctr" fontAlgn="b"/>
                      <a:r>
                        <a:rPr lang="en-GB" sz="1050" b="1" i="0" u="none" strike="noStrike" baseline="0" dirty="0">
                          <a:solidFill>
                            <a:schemeClr val="bg1"/>
                          </a:solidFill>
                          <a:effectLst/>
                          <a:latin typeface="Calibri" panose="020F0502020204030204" pitchFamily="34" charset="0"/>
                        </a:rPr>
                        <a:t>209</a:t>
                      </a:r>
                    </a:p>
                  </a:txBody>
                  <a:tcPr marL="6350" marR="6350" marT="6350" marB="0" anchor="ctr">
                    <a:solidFill>
                      <a:schemeClr val="accent6"/>
                    </a:solidFill>
                  </a:tcPr>
                </a:tc>
                <a:tc hMerge="1">
                  <a:txBody>
                    <a:bodyPr/>
                    <a:lstStyle/>
                    <a:p>
                      <a:pPr algn="ctr" fontAlgn="b"/>
                      <a:endParaRPr lang="en-GB" sz="1050" b="1" i="0" u="none" strike="noStrike" baseline="0" dirty="0">
                        <a:solidFill>
                          <a:schemeClr val="bg1"/>
                        </a:solidFill>
                        <a:effectLst/>
                        <a:latin typeface="Calibri" panose="020F0502020204030204" pitchFamily="34" charset="0"/>
                      </a:endParaRPr>
                    </a:p>
                  </a:txBody>
                  <a:tcPr marL="6350" marR="6350" marT="6350" marB="0" anchor="ctr">
                    <a:solidFill>
                      <a:schemeClr val="accent6"/>
                    </a:solidFill>
                  </a:tcPr>
                </a:tc>
                <a:tc gridSpan="2">
                  <a:txBody>
                    <a:bodyPr/>
                    <a:lstStyle/>
                    <a:p>
                      <a:pPr algn="ctr" fontAlgn="b"/>
                      <a:r>
                        <a:rPr lang="en-GB" sz="1050" b="1" i="0" u="none" strike="noStrike" baseline="0" dirty="0">
                          <a:solidFill>
                            <a:schemeClr val="bg1"/>
                          </a:solidFill>
                          <a:effectLst/>
                          <a:latin typeface="Calibri" panose="020F0502020204030204" pitchFamily="34" charset="0"/>
                        </a:rPr>
                        <a:t>254</a:t>
                      </a:r>
                    </a:p>
                  </a:txBody>
                  <a:tcPr marL="6350" marR="6350" marT="6350" marB="0" anchor="ctr">
                    <a:solidFill>
                      <a:schemeClr val="accent6"/>
                    </a:solidFill>
                  </a:tcPr>
                </a:tc>
                <a:tc hMerge="1">
                  <a:txBody>
                    <a:bodyPr/>
                    <a:lstStyle/>
                    <a:p>
                      <a:pPr algn="ctr" fontAlgn="b"/>
                      <a:endParaRPr lang="en-GB" sz="1050" b="1" i="0" u="none" strike="noStrike" baseline="0" dirty="0">
                        <a:solidFill>
                          <a:schemeClr val="bg1"/>
                        </a:solidFill>
                        <a:effectLst/>
                        <a:latin typeface="Calibri" panose="020F0502020204030204" pitchFamily="34" charset="0"/>
                      </a:endParaRPr>
                    </a:p>
                  </a:txBody>
                  <a:tcPr marL="6350" marR="6350" marT="6350" marB="0" anchor="ctr">
                    <a:solidFill>
                      <a:schemeClr val="accent6"/>
                    </a:solidFill>
                  </a:tcPr>
                </a:tc>
                <a:extLst>
                  <a:ext uri="{0D108BD9-81ED-4DB2-BD59-A6C34878D82A}">
                    <a16:rowId xmlns:a16="http://schemas.microsoft.com/office/drawing/2014/main" val="1247554993"/>
                  </a:ext>
                </a:extLst>
              </a:tr>
            </a:tbl>
          </a:graphicData>
        </a:graphic>
      </p:graphicFrame>
      <p:sp>
        <p:nvSpPr>
          <p:cNvPr id="2" name="Title 1">
            <a:extLst>
              <a:ext uri="{FF2B5EF4-FFF2-40B4-BE49-F238E27FC236}">
                <a16:creationId xmlns:a16="http://schemas.microsoft.com/office/drawing/2014/main" id="{1739D684-027C-C29C-BCDD-AD24F4228917}"/>
              </a:ext>
            </a:extLst>
          </p:cNvPr>
          <p:cNvSpPr>
            <a:spLocks noGrp="1"/>
          </p:cNvSpPr>
          <p:nvPr>
            <p:ph type="title"/>
          </p:nvPr>
        </p:nvSpPr>
        <p:spPr/>
        <p:txBody>
          <a:bodyPr/>
          <a:lstStyle/>
          <a:p>
            <a:r>
              <a:rPr lang="en-GB" dirty="0"/>
              <a:t>Large Undertaking KPIs</a:t>
            </a:r>
          </a:p>
        </p:txBody>
      </p:sp>
      <p:sp>
        <p:nvSpPr>
          <p:cNvPr id="3" name="Text Placeholder 2">
            <a:extLst>
              <a:ext uri="{FF2B5EF4-FFF2-40B4-BE49-F238E27FC236}">
                <a16:creationId xmlns:a16="http://schemas.microsoft.com/office/drawing/2014/main" id="{F73896F5-57CD-4444-9EF7-39D299E83AB5}"/>
              </a:ext>
            </a:extLst>
          </p:cNvPr>
          <p:cNvSpPr>
            <a:spLocks noGrp="1"/>
          </p:cNvSpPr>
          <p:nvPr>
            <p:ph type="body" sz="quarter" idx="10"/>
          </p:nvPr>
        </p:nvSpPr>
        <p:spPr/>
        <p:txBody>
          <a:bodyPr/>
          <a:lstStyle/>
          <a:p>
            <a:r>
              <a:rPr lang="en-GB" sz="2400" b="0" i="0" u="none" strike="noStrike" dirty="0">
                <a:solidFill>
                  <a:srgbClr val="0584AA"/>
                </a:solidFill>
                <a:effectLst/>
                <a:latin typeface="Calibri" panose="020F0502020204030204" pitchFamily="34" charset="0"/>
              </a:rPr>
              <a:t>Overview of Large Undertaking KPI Lists</a:t>
            </a:r>
            <a:endParaRPr lang="en-GB" sz="2400" dirty="0"/>
          </a:p>
        </p:txBody>
      </p:sp>
      <p:sp>
        <p:nvSpPr>
          <p:cNvPr id="6" name="Rectangle 5">
            <a:extLst>
              <a:ext uri="{FF2B5EF4-FFF2-40B4-BE49-F238E27FC236}">
                <a16:creationId xmlns:a16="http://schemas.microsoft.com/office/drawing/2014/main" id="{65CEA575-8789-0E2C-1E03-F4DAE7E87857}"/>
              </a:ext>
            </a:extLst>
          </p:cNvPr>
          <p:cNvSpPr/>
          <p:nvPr/>
        </p:nvSpPr>
        <p:spPr>
          <a:xfrm>
            <a:off x="881742" y="6346371"/>
            <a:ext cx="10384971" cy="41043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indent="0">
              <a:buNone/>
            </a:pPr>
            <a:r>
              <a:rPr lang="en-GB" sz="900" dirty="0">
                <a:solidFill>
                  <a:srgbClr val="C00000"/>
                </a:solidFill>
              </a:rPr>
              <a:t>*Note: To comply with CSRD, large undertakings and listed SMEs should still complete a Double Materiality Assessment to determine individual reporting requirements. This framework simply provides guidance on commonly material metrics.</a:t>
            </a:r>
          </a:p>
        </p:txBody>
      </p:sp>
      <p:sp>
        <p:nvSpPr>
          <p:cNvPr id="4" name="Rectangle 3">
            <a:extLst>
              <a:ext uri="{FF2B5EF4-FFF2-40B4-BE49-F238E27FC236}">
                <a16:creationId xmlns:a16="http://schemas.microsoft.com/office/drawing/2014/main" id="{557FA3BC-F471-4D5F-B5B7-9AA51959C00B}"/>
              </a:ext>
            </a:extLst>
          </p:cNvPr>
          <p:cNvSpPr/>
          <p:nvPr/>
        </p:nvSpPr>
        <p:spPr>
          <a:xfrm>
            <a:off x="9819216" y="52209"/>
            <a:ext cx="1119717" cy="236091"/>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lumMod val="50000"/>
                    <a:lumOff val="50000"/>
                  </a:schemeClr>
                </a:solidFill>
              </a:rPr>
              <a:t>SMEs</a:t>
            </a:r>
          </a:p>
        </p:txBody>
      </p:sp>
      <p:sp>
        <p:nvSpPr>
          <p:cNvPr id="5" name="Rectangle 4">
            <a:extLst>
              <a:ext uri="{FF2B5EF4-FFF2-40B4-BE49-F238E27FC236}">
                <a16:creationId xmlns:a16="http://schemas.microsoft.com/office/drawing/2014/main" id="{08DD325D-931B-4F92-ACD0-030E1890E193}"/>
              </a:ext>
            </a:extLst>
          </p:cNvPr>
          <p:cNvSpPr/>
          <p:nvPr/>
        </p:nvSpPr>
        <p:spPr>
          <a:xfrm>
            <a:off x="10938933" y="52209"/>
            <a:ext cx="1119717" cy="236091"/>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800" b="1" dirty="0"/>
              <a:t>Large Undertakings</a:t>
            </a:r>
          </a:p>
        </p:txBody>
      </p:sp>
      <p:sp>
        <p:nvSpPr>
          <p:cNvPr id="7" name="Rectangle 6">
            <a:extLst>
              <a:ext uri="{FF2B5EF4-FFF2-40B4-BE49-F238E27FC236}">
                <a16:creationId xmlns:a16="http://schemas.microsoft.com/office/drawing/2014/main" id="{E919EFB9-2BE5-844C-D73C-5A6810FB3732}"/>
              </a:ext>
            </a:extLst>
          </p:cNvPr>
          <p:cNvSpPr/>
          <p:nvPr/>
        </p:nvSpPr>
        <p:spPr>
          <a:xfrm>
            <a:off x="9819215" y="301076"/>
            <a:ext cx="1119717" cy="304178"/>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800" b="1" dirty="0">
                <a:solidFill>
                  <a:schemeClr val="tx1">
                    <a:lumMod val="50000"/>
                    <a:lumOff val="50000"/>
                  </a:schemeClr>
                </a:solidFill>
              </a:rPr>
              <a:t>(a) Basic</a:t>
            </a:r>
          </a:p>
          <a:p>
            <a:r>
              <a:rPr lang="en-GB" sz="800" b="1" dirty="0">
                <a:solidFill>
                  <a:schemeClr val="tx1">
                    <a:lumMod val="50000"/>
                    <a:lumOff val="50000"/>
                  </a:schemeClr>
                </a:solidFill>
              </a:rPr>
              <a:t>(b) Comprehensive</a:t>
            </a:r>
          </a:p>
        </p:txBody>
      </p:sp>
      <p:sp>
        <p:nvSpPr>
          <p:cNvPr id="8" name="Rectangle 7">
            <a:extLst>
              <a:ext uri="{FF2B5EF4-FFF2-40B4-BE49-F238E27FC236}">
                <a16:creationId xmlns:a16="http://schemas.microsoft.com/office/drawing/2014/main" id="{D507597C-E037-17D7-6B6F-E7477B3765BA}"/>
              </a:ext>
            </a:extLst>
          </p:cNvPr>
          <p:cNvSpPr/>
          <p:nvPr/>
        </p:nvSpPr>
        <p:spPr>
          <a:xfrm>
            <a:off x="10938933" y="301076"/>
            <a:ext cx="1119717" cy="304178"/>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800" b="1" dirty="0">
                <a:solidFill>
                  <a:schemeClr val="tx1"/>
                </a:solidFill>
              </a:rPr>
              <a:t>(a) Basic</a:t>
            </a:r>
          </a:p>
          <a:p>
            <a:r>
              <a:rPr lang="en-GB" sz="800" b="1" dirty="0">
                <a:solidFill>
                  <a:schemeClr val="tx1"/>
                </a:solidFill>
              </a:rPr>
              <a:t>(b) Comprehensive</a:t>
            </a:r>
          </a:p>
        </p:txBody>
      </p:sp>
      <p:sp>
        <p:nvSpPr>
          <p:cNvPr id="9" name="Slide Number Placeholder 4">
            <a:extLst>
              <a:ext uri="{FF2B5EF4-FFF2-40B4-BE49-F238E27FC236}">
                <a16:creationId xmlns:a16="http://schemas.microsoft.com/office/drawing/2014/main" id="{D5F549BA-F109-0E5F-177E-3ABBB8032065}"/>
              </a:ext>
            </a:extLst>
          </p:cNvPr>
          <p:cNvSpPr>
            <a:spLocks noGrp="1"/>
          </p:cNvSpPr>
          <p:nvPr>
            <p:ph type="sldNum" sz="quarter" idx="4"/>
          </p:nvPr>
        </p:nvSpPr>
        <p:spPr>
          <a:xfrm>
            <a:off x="579636" y="6385555"/>
            <a:ext cx="2714919" cy="365125"/>
          </a:xfrm>
        </p:spPr>
        <p:txBody>
          <a:bodyPr/>
          <a:lstStyle/>
          <a:p>
            <a:fld id="{3F8E7432-9A93-4FF1-8E8F-582AF910147E}" type="slidenum">
              <a:rPr lang="en-GB" smtClean="0"/>
              <a:pPr/>
              <a:t>10</a:t>
            </a:fld>
            <a:endParaRPr lang="en-GB" dirty="0"/>
          </a:p>
        </p:txBody>
      </p:sp>
    </p:spTree>
    <p:extLst>
      <p:ext uri="{BB962C8B-B14F-4D97-AF65-F5344CB8AC3E}">
        <p14:creationId xmlns:p14="http://schemas.microsoft.com/office/powerpoint/2010/main" val="8736176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3FF3BD-B74C-8D6F-76DC-98F253C29D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67A816-040F-72CB-BEE3-A7EBBF1C8067}"/>
              </a:ext>
            </a:extLst>
          </p:cNvPr>
          <p:cNvSpPr>
            <a:spLocks noGrp="1"/>
          </p:cNvSpPr>
          <p:nvPr>
            <p:ph type="title"/>
          </p:nvPr>
        </p:nvSpPr>
        <p:spPr/>
        <p:txBody>
          <a:bodyPr/>
          <a:lstStyle/>
          <a:p>
            <a:r>
              <a:rPr lang="en-GB" dirty="0"/>
              <a:t>Large Undertaking KPIs</a:t>
            </a:r>
          </a:p>
        </p:txBody>
      </p:sp>
      <p:sp>
        <p:nvSpPr>
          <p:cNvPr id="3" name="Text Placeholder 2">
            <a:extLst>
              <a:ext uri="{FF2B5EF4-FFF2-40B4-BE49-F238E27FC236}">
                <a16:creationId xmlns:a16="http://schemas.microsoft.com/office/drawing/2014/main" id="{AA32C071-DD4A-3442-5448-5D29B4467D69}"/>
              </a:ext>
            </a:extLst>
          </p:cNvPr>
          <p:cNvSpPr>
            <a:spLocks noGrp="1"/>
          </p:cNvSpPr>
          <p:nvPr>
            <p:ph type="body" sz="quarter" idx="10"/>
          </p:nvPr>
        </p:nvSpPr>
        <p:spPr/>
        <p:txBody>
          <a:bodyPr/>
          <a:lstStyle/>
          <a:p>
            <a:r>
              <a:rPr lang="en-GB" dirty="0"/>
              <a:t>How to apply the Large Undertaking KPI Lists</a:t>
            </a:r>
          </a:p>
        </p:txBody>
      </p:sp>
      <p:pic>
        <p:nvPicPr>
          <p:cNvPr id="15" name="Graphic 14">
            <a:extLst>
              <a:ext uri="{FF2B5EF4-FFF2-40B4-BE49-F238E27FC236}">
                <a16:creationId xmlns:a16="http://schemas.microsoft.com/office/drawing/2014/main" id="{521C52E9-248B-38FA-1BFB-1F591C976F7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55698" y="9957427"/>
            <a:ext cx="679327" cy="679327"/>
          </a:xfrm>
          <a:prstGeom prst="rect">
            <a:avLst/>
          </a:prstGeom>
        </p:spPr>
      </p:pic>
      <p:sp>
        <p:nvSpPr>
          <p:cNvPr id="4" name="Rectangle 3">
            <a:extLst>
              <a:ext uri="{FF2B5EF4-FFF2-40B4-BE49-F238E27FC236}">
                <a16:creationId xmlns:a16="http://schemas.microsoft.com/office/drawing/2014/main" id="{D90F7DC6-5DF1-E88D-8380-CFBFE9C4D141}"/>
              </a:ext>
            </a:extLst>
          </p:cNvPr>
          <p:cNvSpPr/>
          <p:nvPr/>
        </p:nvSpPr>
        <p:spPr>
          <a:xfrm>
            <a:off x="9819216" y="52209"/>
            <a:ext cx="1119717" cy="236091"/>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lumMod val="50000"/>
                    <a:lumOff val="50000"/>
                  </a:schemeClr>
                </a:solidFill>
              </a:rPr>
              <a:t>SMEs</a:t>
            </a:r>
          </a:p>
        </p:txBody>
      </p:sp>
      <p:sp>
        <p:nvSpPr>
          <p:cNvPr id="11" name="Rectangle 10">
            <a:extLst>
              <a:ext uri="{FF2B5EF4-FFF2-40B4-BE49-F238E27FC236}">
                <a16:creationId xmlns:a16="http://schemas.microsoft.com/office/drawing/2014/main" id="{C8EC2E78-8AF7-31CE-60C1-79F9A3A62295}"/>
              </a:ext>
            </a:extLst>
          </p:cNvPr>
          <p:cNvSpPr/>
          <p:nvPr/>
        </p:nvSpPr>
        <p:spPr>
          <a:xfrm>
            <a:off x="10938933" y="52209"/>
            <a:ext cx="1119717" cy="236091"/>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800" b="1" dirty="0"/>
              <a:t>Large Undertakings</a:t>
            </a:r>
          </a:p>
        </p:txBody>
      </p:sp>
      <p:sp>
        <p:nvSpPr>
          <p:cNvPr id="13" name="Rectangle 12">
            <a:extLst>
              <a:ext uri="{FF2B5EF4-FFF2-40B4-BE49-F238E27FC236}">
                <a16:creationId xmlns:a16="http://schemas.microsoft.com/office/drawing/2014/main" id="{D08E113F-70AD-A0DC-E8E4-B16165CD8D21}"/>
              </a:ext>
            </a:extLst>
          </p:cNvPr>
          <p:cNvSpPr/>
          <p:nvPr/>
        </p:nvSpPr>
        <p:spPr>
          <a:xfrm>
            <a:off x="9819215" y="301076"/>
            <a:ext cx="1119717" cy="304178"/>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800" b="1" dirty="0">
                <a:solidFill>
                  <a:schemeClr val="tx1">
                    <a:lumMod val="50000"/>
                    <a:lumOff val="50000"/>
                  </a:schemeClr>
                </a:solidFill>
              </a:rPr>
              <a:t>(a) Basic</a:t>
            </a:r>
          </a:p>
          <a:p>
            <a:r>
              <a:rPr lang="en-GB" sz="800" b="1" dirty="0">
                <a:solidFill>
                  <a:schemeClr val="tx1">
                    <a:lumMod val="50000"/>
                    <a:lumOff val="50000"/>
                  </a:schemeClr>
                </a:solidFill>
              </a:rPr>
              <a:t>(b) Comprehensive</a:t>
            </a:r>
          </a:p>
        </p:txBody>
      </p:sp>
      <p:sp>
        <p:nvSpPr>
          <p:cNvPr id="14" name="Rectangle 13">
            <a:extLst>
              <a:ext uri="{FF2B5EF4-FFF2-40B4-BE49-F238E27FC236}">
                <a16:creationId xmlns:a16="http://schemas.microsoft.com/office/drawing/2014/main" id="{FFCB7691-EC30-0CE1-8E36-15128C4372E9}"/>
              </a:ext>
            </a:extLst>
          </p:cNvPr>
          <p:cNvSpPr/>
          <p:nvPr/>
        </p:nvSpPr>
        <p:spPr>
          <a:xfrm>
            <a:off x="10938933" y="301076"/>
            <a:ext cx="1119717" cy="304178"/>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800" b="1" dirty="0">
                <a:solidFill>
                  <a:schemeClr val="tx1"/>
                </a:solidFill>
              </a:rPr>
              <a:t>(a) Basic</a:t>
            </a:r>
          </a:p>
          <a:p>
            <a:r>
              <a:rPr lang="en-GB" sz="800" b="1" dirty="0">
                <a:solidFill>
                  <a:schemeClr val="tx1"/>
                </a:solidFill>
              </a:rPr>
              <a:t>(b) Comprehensive</a:t>
            </a:r>
          </a:p>
        </p:txBody>
      </p:sp>
      <p:sp>
        <p:nvSpPr>
          <p:cNvPr id="6" name="Rectangle 5">
            <a:extLst>
              <a:ext uri="{FF2B5EF4-FFF2-40B4-BE49-F238E27FC236}">
                <a16:creationId xmlns:a16="http://schemas.microsoft.com/office/drawing/2014/main" id="{530A1A24-C9CD-8082-99B5-35388ACA6F31}"/>
              </a:ext>
            </a:extLst>
          </p:cNvPr>
          <p:cNvSpPr/>
          <p:nvPr/>
        </p:nvSpPr>
        <p:spPr>
          <a:xfrm>
            <a:off x="587604" y="1030739"/>
            <a:ext cx="11339718" cy="58600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400" dirty="0">
                <a:solidFill>
                  <a:schemeClr val="tx1"/>
                </a:solidFill>
              </a:rPr>
              <a:t>If your organisation is a Large Undertaking, please refer to the tabs ‘Large Undertaking’ in the Excel file </a:t>
            </a:r>
            <a:r>
              <a:rPr lang="en-GB" sz="1400" i="1" dirty="0">
                <a:solidFill>
                  <a:schemeClr val="tx1"/>
                </a:solidFill>
              </a:rPr>
              <a:t>ERA Sustainability KPI Framework 3.0 Detailed KPI List</a:t>
            </a:r>
            <a:r>
              <a:rPr lang="en-GB" sz="1400" dirty="0">
                <a:solidFill>
                  <a:schemeClr val="tx1"/>
                </a:solidFill>
              </a:rPr>
              <a:t>. The KPIs are listed over several tabs, under each of the topic ESRS areas, plus one tab with supplementary rental specific KPIs.  </a:t>
            </a:r>
          </a:p>
        </p:txBody>
      </p:sp>
      <p:sp>
        <p:nvSpPr>
          <p:cNvPr id="8" name="Rectangle 7">
            <a:extLst>
              <a:ext uri="{FF2B5EF4-FFF2-40B4-BE49-F238E27FC236}">
                <a16:creationId xmlns:a16="http://schemas.microsoft.com/office/drawing/2014/main" id="{A6ABFA05-CF5D-07BB-0781-A356DAD4410E}"/>
              </a:ext>
            </a:extLst>
          </p:cNvPr>
          <p:cNvSpPr/>
          <p:nvPr/>
        </p:nvSpPr>
        <p:spPr>
          <a:xfrm>
            <a:off x="2158257" y="4542750"/>
            <a:ext cx="2601172" cy="345881"/>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900" b="1" dirty="0"/>
              <a:t>Filter on different requirements under basic v comprehensive:</a:t>
            </a:r>
          </a:p>
        </p:txBody>
      </p:sp>
      <p:sp>
        <p:nvSpPr>
          <p:cNvPr id="9" name="Rectangle 8">
            <a:extLst>
              <a:ext uri="{FF2B5EF4-FFF2-40B4-BE49-F238E27FC236}">
                <a16:creationId xmlns:a16="http://schemas.microsoft.com/office/drawing/2014/main" id="{487AE631-3821-E815-62DB-A39B77B82754}"/>
              </a:ext>
            </a:extLst>
          </p:cNvPr>
          <p:cNvSpPr/>
          <p:nvPr/>
        </p:nvSpPr>
        <p:spPr>
          <a:xfrm>
            <a:off x="252109" y="4520979"/>
            <a:ext cx="1785427" cy="58600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rPr>
              <a:t>Example tab:</a:t>
            </a:r>
          </a:p>
        </p:txBody>
      </p:sp>
      <p:sp>
        <p:nvSpPr>
          <p:cNvPr id="28" name="Rectangle 27">
            <a:extLst>
              <a:ext uri="{FF2B5EF4-FFF2-40B4-BE49-F238E27FC236}">
                <a16:creationId xmlns:a16="http://schemas.microsoft.com/office/drawing/2014/main" id="{7B8568F2-8F69-A34F-F943-7C482895D07C}"/>
              </a:ext>
            </a:extLst>
          </p:cNvPr>
          <p:cNvSpPr/>
          <p:nvPr/>
        </p:nvSpPr>
        <p:spPr>
          <a:xfrm>
            <a:off x="1003068" y="6346371"/>
            <a:ext cx="10263645" cy="41043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indent="0">
              <a:buNone/>
            </a:pPr>
            <a:r>
              <a:rPr lang="en-GB" sz="900" dirty="0">
                <a:solidFill>
                  <a:srgbClr val="C00000"/>
                </a:solidFill>
              </a:rPr>
              <a:t>*Note: To comply with CSRD, large undertakings and listed SMEs should still complete a Double Materiality Assessment to determine individual reporting requirements. The framework simply provides guidance on commonly material metrics.</a:t>
            </a:r>
          </a:p>
        </p:txBody>
      </p:sp>
      <p:sp>
        <p:nvSpPr>
          <p:cNvPr id="30" name="Slide Number Placeholder 4">
            <a:extLst>
              <a:ext uri="{FF2B5EF4-FFF2-40B4-BE49-F238E27FC236}">
                <a16:creationId xmlns:a16="http://schemas.microsoft.com/office/drawing/2014/main" id="{47EBFD6D-CCD5-9B1B-AE2F-F4B291E75C4A}"/>
              </a:ext>
            </a:extLst>
          </p:cNvPr>
          <p:cNvSpPr txBox="1">
            <a:spLocks/>
          </p:cNvSpPr>
          <p:nvPr/>
        </p:nvSpPr>
        <p:spPr>
          <a:xfrm>
            <a:off x="579636" y="6385555"/>
            <a:ext cx="2714919" cy="365125"/>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F8E7432-9A93-4FF1-8E8F-582AF910147E}" type="slidenum">
              <a:rPr lang="en-GB" smtClean="0"/>
              <a:pPr/>
              <a:t>11</a:t>
            </a:fld>
            <a:endParaRPr lang="en-GB" dirty="0"/>
          </a:p>
        </p:txBody>
      </p:sp>
      <p:pic>
        <p:nvPicPr>
          <p:cNvPr id="26" name="Picture 25">
            <a:extLst>
              <a:ext uri="{FF2B5EF4-FFF2-40B4-BE49-F238E27FC236}">
                <a16:creationId xmlns:a16="http://schemas.microsoft.com/office/drawing/2014/main" id="{0CCE6CF3-3322-B07C-6D1E-911DF85A73F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32475" y="4927815"/>
            <a:ext cx="6990809" cy="1376124"/>
          </a:xfrm>
          <a:prstGeom prst="rect">
            <a:avLst/>
          </a:prstGeom>
        </p:spPr>
      </p:pic>
      <p:sp>
        <p:nvSpPr>
          <p:cNvPr id="31" name="Rectangle 30">
            <a:extLst>
              <a:ext uri="{FF2B5EF4-FFF2-40B4-BE49-F238E27FC236}">
                <a16:creationId xmlns:a16="http://schemas.microsoft.com/office/drawing/2014/main" id="{DEF96C67-A3DA-F30D-71F9-2E32993D9E9B}"/>
              </a:ext>
            </a:extLst>
          </p:cNvPr>
          <p:cNvSpPr/>
          <p:nvPr/>
        </p:nvSpPr>
        <p:spPr>
          <a:xfrm>
            <a:off x="590228" y="1600291"/>
            <a:ext cx="7133056" cy="548607"/>
          </a:xfrm>
          <a:prstGeom prst="rect">
            <a:avLst/>
          </a:prstGeom>
          <a:solidFill>
            <a:schemeClr val="accent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rPr>
              <a:t>How to use the </a:t>
            </a:r>
            <a:r>
              <a:rPr lang="en-GB" kern="0" dirty="0">
                <a:solidFill>
                  <a:prstClr val="white"/>
                </a:solidFill>
                <a:latin typeface="Calibri" panose="020F0502020204030204"/>
              </a:rPr>
              <a:t>Large Undertaking</a:t>
            </a:r>
            <a:r>
              <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rPr>
              <a:t> tabs</a:t>
            </a:r>
          </a:p>
        </p:txBody>
      </p:sp>
      <p:sp>
        <p:nvSpPr>
          <p:cNvPr id="32" name="Rectangle 31">
            <a:extLst>
              <a:ext uri="{FF2B5EF4-FFF2-40B4-BE49-F238E27FC236}">
                <a16:creationId xmlns:a16="http://schemas.microsoft.com/office/drawing/2014/main" id="{C95E0C08-CED5-2291-4E44-D97647B0EF34}"/>
              </a:ext>
            </a:extLst>
          </p:cNvPr>
          <p:cNvSpPr/>
          <p:nvPr/>
        </p:nvSpPr>
        <p:spPr>
          <a:xfrm>
            <a:off x="587603" y="2148896"/>
            <a:ext cx="7135681" cy="2350256"/>
          </a:xfrm>
          <a:prstGeom prst="rect">
            <a:avLst/>
          </a:prstGeom>
          <a:solidFill>
            <a:schemeClr val="accent6">
              <a:lumMod val="20000"/>
              <a:lumOff val="80000"/>
            </a:schemeClr>
          </a:solidFill>
          <a:ln w="12700" cap="flat" cmpd="sng" algn="ctr">
            <a:noFill/>
            <a:prstDash val="solid"/>
            <a:miter lim="800000"/>
          </a:ln>
          <a:effectLst/>
        </p:spPr>
        <p:txBody>
          <a:bodyPr tIns="72000"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prstClr val="black"/>
                </a:solidFill>
                <a:effectLst/>
                <a:uLnTx/>
                <a:uFillTx/>
                <a:latin typeface="Calibri" panose="020F0502020204030204"/>
                <a:ea typeface="+mn-ea"/>
                <a:cs typeface="+mn-cs"/>
              </a:rPr>
              <a:t>Step 1. </a:t>
            </a:r>
            <a:r>
              <a:rPr kumimoji="0" lang="en-GB" sz="1200" b="0" i="0" u="none" strike="noStrike" kern="0" cap="none" spc="0" normalizeH="0" baseline="0" noProof="0" dirty="0">
                <a:ln>
                  <a:noFill/>
                </a:ln>
                <a:solidFill>
                  <a:prstClr val="black"/>
                </a:solidFill>
                <a:effectLst/>
                <a:uLnTx/>
                <a:uFillTx/>
                <a:latin typeface="Calibri" panose="020F0502020204030204"/>
                <a:ea typeface="+mn-ea"/>
                <a:cs typeface="+mn-cs"/>
              </a:rPr>
              <a:t>Use the decision tree to determine if your organisation is using the basic or comprehensive KPI list.</a:t>
            </a:r>
            <a:endParaRPr lang="en-GB" sz="1200" kern="0" dirty="0">
              <a:solidFill>
                <a:prstClr val="black"/>
              </a:solidFill>
              <a:latin typeface="Calibri" panose="020F0502020204030204"/>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prstClr val="black"/>
              </a:solidFill>
              <a:effectLst/>
              <a:uLnTx/>
              <a:uFillTx/>
              <a:latin typeface="Calibri" panose="020F0502020204030204"/>
              <a:ea typeface="+mn-ea"/>
              <a:cs typeface="+mn-cs"/>
            </a:endParaRPr>
          </a:p>
          <a:p>
            <a:pPr>
              <a:defRPr/>
            </a:pPr>
            <a:r>
              <a:rPr lang="en-GB" sz="1200" b="1" kern="0" dirty="0">
                <a:solidFill>
                  <a:prstClr val="black"/>
                </a:solidFill>
                <a:latin typeface="Calibri" panose="020F0502020204030204"/>
              </a:rPr>
              <a:t>Step 2. </a:t>
            </a:r>
            <a:r>
              <a:rPr lang="en-GB" sz="1200" kern="0" dirty="0">
                <a:solidFill>
                  <a:prstClr val="black"/>
                </a:solidFill>
                <a:latin typeface="Calibri" panose="020F0502020204030204"/>
              </a:rPr>
              <a:t>Review all Large undertaking tabs in the spreadsheet (tabs are highlighted in orange). Filter “Y” in all the tabs to determine the relevant KPIs (see screenshot below). Assess if any of theses KPIs are not relevant for your organisation i.e. considering geographic location, service lines and any other factors that vary by company.</a:t>
            </a:r>
          </a:p>
          <a:p>
            <a:pPr>
              <a:defRPr/>
            </a:pPr>
            <a:endParaRPr lang="en-GB" sz="1200" kern="0" dirty="0">
              <a:solidFill>
                <a:prstClr val="black"/>
              </a:solidFill>
              <a:latin typeface="Calibri" panose="020F0502020204030204"/>
            </a:endParaRPr>
          </a:p>
          <a:p>
            <a:pPr>
              <a:defRPr/>
            </a:pPr>
            <a:r>
              <a:rPr lang="en-GB" sz="1200" b="1" kern="0" dirty="0">
                <a:solidFill>
                  <a:prstClr val="black"/>
                </a:solidFill>
                <a:latin typeface="Calibri" panose="020F0502020204030204"/>
              </a:rPr>
              <a:t>Step 3. </a:t>
            </a:r>
            <a:r>
              <a:rPr lang="en-GB" sz="1200" kern="0" dirty="0">
                <a:solidFill>
                  <a:prstClr val="black"/>
                </a:solidFill>
                <a:latin typeface="Calibri" panose="020F0502020204030204"/>
              </a:rPr>
              <a:t>Assess if any of the blank entries could be relevant to your organisation. This could be done as part of completing a full Double Materiality Assessment. For example</a:t>
            </a:r>
            <a:r>
              <a:rPr lang="en-GB" sz="1200" i="1" kern="0" dirty="0">
                <a:solidFill>
                  <a:prstClr val="black"/>
                </a:solidFill>
                <a:latin typeface="Calibri" panose="020F0502020204030204"/>
              </a:rPr>
              <a:t>, B5 – Biodiversity</a:t>
            </a:r>
            <a:r>
              <a:rPr lang="en-GB" sz="1200" kern="0" dirty="0">
                <a:solidFill>
                  <a:prstClr val="black"/>
                </a:solidFill>
                <a:latin typeface="Calibri" panose="020F0502020204030204"/>
              </a:rPr>
              <a:t> is not included in either the basic and comprehensive list. However, if biodiversity loss or disruption to ecosystems for rental equipment is an area of risk at your organisation specifically, you may wish to consider making relevant disclosures.</a:t>
            </a:r>
          </a:p>
          <a:p>
            <a:pPr>
              <a:defRPr/>
            </a:pPr>
            <a:endParaRPr lang="en-GB" sz="1200" kern="0" dirty="0">
              <a:solidFill>
                <a:prstClr val="black"/>
              </a:solidFill>
              <a:latin typeface="Calibri" panose="020F0502020204030204"/>
            </a:endParaRPr>
          </a:p>
          <a:p>
            <a:pPr>
              <a:defRPr/>
            </a:pPr>
            <a:r>
              <a:rPr lang="en-GB" sz="1200" b="1" kern="0" dirty="0">
                <a:solidFill>
                  <a:prstClr val="black"/>
                </a:solidFill>
                <a:latin typeface="Calibri" panose="020F0502020204030204"/>
              </a:rPr>
              <a:t>Step 4. </a:t>
            </a:r>
            <a:r>
              <a:rPr lang="en-GB" sz="1200" kern="0" dirty="0">
                <a:solidFill>
                  <a:prstClr val="black"/>
                </a:solidFill>
                <a:latin typeface="Calibri" panose="020F0502020204030204"/>
              </a:rPr>
              <a:t>Form your KPI list and prepare a disclosure using that list. This may inform part your CSRD disclosure*</a:t>
            </a:r>
            <a:endParaRPr kumimoji="0" lang="en-GB" sz="1200" b="0" i="0" u="none" strike="noStrike" kern="0" cap="none" spc="0" normalizeH="0" baseline="0" noProof="0" dirty="0">
              <a:ln>
                <a:noFill/>
              </a:ln>
              <a:solidFill>
                <a:prstClr val="black"/>
              </a:solidFill>
              <a:effectLst/>
              <a:uLnTx/>
              <a:uFillTx/>
              <a:latin typeface="Calibri" panose="020F0502020204030204"/>
              <a:ea typeface="+mn-ea"/>
              <a:cs typeface="+mn-cs"/>
            </a:endParaRPr>
          </a:p>
          <a:p>
            <a:pPr>
              <a:defRPr/>
            </a:pPr>
            <a:endParaRPr lang="en-GB" sz="1200" kern="0" dirty="0">
              <a:solidFill>
                <a:prstClr val="black"/>
              </a:solidFill>
              <a:latin typeface="Calibri" panose="020F0502020204030204"/>
            </a:endParaRPr>
          </a:p>
          <a:p>
            <a:pPr>
              <a:defRPr/>
            </a:pPr>
            <a:r>
              <a:rPr lang="en-GB" sz="1200" kern="0" dirty="0">
                <a:solidFill>
                  <a:prstClr val="black"/>
                </a:solidFill>
                <a:latin typeface="Calibri" panose="020F0502020204030204"/>
              </a:rPr>
              <a:t>  </a:t>
            </a:r>
            <a:endParaRPr kumimoji="0" lang="en-GB" sz="1200" i="0" u="none" strike="noStrike" kern="0" cap="none" spc="0" normalizeH="0" baseline="0" noProof="0" dirty="0">
              <a:ln>
                <a:noFill/>
              </a:ln>
              <a:solidFill>
                <a:prstClr val="black"/>
              </a:solidFill>
              <a:effectLst/>
              <a:uLnTx/>
              <a:uFillTx/>
              <a:latin typeface="Calibri" panose="020F0502020204030204"/>
              <a:ea typeface="+mn-ea"/>
              <a:cs typeface="+mn-cs"/>
            </a:endParaRPr>
          </a:p>
        </p:txBody>
      </p:sp>
      <p:pic>
        <p:nvPicPr>
          <p:cNvPr id="33" name="Graphic 32">
            <a:extLst>
              <a:ext uri="{FF2B5EF4-FFF2-40B4-BE49-F238E27FC236}">
                <a16:creationId xmlns:a16="http://schemas.microsoft.com/office/drawing/2014/main" id="{F182362F-492E-5EE1-F217-A922A6C6A21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167405" y="1656236"/>
            <a:ext cx="488866" cy="488866"/>
          </a:xfrm>
          <a:prstGeom prst="rect">
            <a:avLst/>
          </a:prstGeom>
        </p:spPr>
      </p:pic>
      <p:sp>
        <p:nvSpPr>
          <p:cNvPr id="34" name="Rectangle 33">
            <a:extLst>
              <a:ext uri="{FF2B5EF4-FFF2-40B4-BE49-F238E27FC236}">
                <a16:creationId xmlns:a16="http://schemas.microsoft.com/office/drawing/2014/main" id="{2FD1D2D8-2E9F-7B3A-8F23-2D7335FB1725}"/>
              </a:ext>
            </a:extLst>
          </p:cNvPr>
          <p:cNvSpPr/>
          <p:nvPr/>
        </p:nvSpPr>
        <p:spPr>
          <a:xfrm>
            <a:off x="7812214" y="5015294"/>
            <a:ext cx="3978063" cy="520108"/>
          </a:xfrm>
          <a:prstGeom prst="rect">
            <a:avLst/>
          </a:prstGeom>
          <a:solidFill>
            <a:schemeClr val="accent6"/>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GB" kern="0" dirty="0">
                <a:solidFill>
                  <a:prstClr val="white"/>
                </a:solidFill>
                <a:latin typeface="Calibri" panose="020F0502020204030204"/>
              </a:rPr>
              <a:t>A</a:t>
            </a:r>
            <a:r>
              <a:rPr kumimoji="0" lang="en-GB" sz="1800" b="0" i="0" u="none" strike="noStrike" kern="0" cap="none" spc="0" normalizeH="0" baseline="0" noProof="0" dirty="0" err="1">
                <a:ln>
                  <a:noFill/>
                </a:ln>
                <a:solidFill>
                  <a:prstClr val="white"/>
                </a:solidFill>
                <a:effectLst/>
                <a:uLnTx/>
                <a:uFillTx/>
                <a:latin typeface="Calibri" panose="020F0502020204030204"/>
                <a:ea typeface="+mn-ea"/>
                <a:cs typeface="+mn-cs"/>
              </a:rPr>
              <a:t>dditional</a:t>
            </a:r>
            <a:r>
              <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rPr>
              <a:t> guidance</a:t>
            </a:r>
          </a:p>
        </p:txBody>
      </p:sp>
      <p:sp>
        <p:nvSpPr>
          <p:cNvPr id="35" name="Rectangle 34">
            <a:extLst>
              <a:ext uri="{FF2B5EF4-FFF2-40B4-BE49-F238E27FC236}">
                <a16:creationId xmlns:a16="http://schemas.microsoft.com/office/drawing/2014/main" id="{BDE5AF9F-BAF2-E666-76F4-4C82F69F052F}"/>
              </a:ext>
            </a:extLst>
          </p:cNvPr>
          <p:cNvSpPr/>
          <p:nvPr/>
        </p:nvSpPr>
        <p:spPr>
          <a:xfrm>
            <a:off x="7812214" y="5528470"/>
            <a:ext cx="4001619" cy="759106"/>
          </a:xfrm>
          <a:prstGeom prst="rect">
            <a:avLst/>
          </a:prstGeom>
          <a:solidFill>
            <a:schemeClr val="accent6">
              <a:lumMod val="20000"/>
              <a:lumOff val="80000"/>
            </a:schemeClr>
          </a:solidFill>
          <a:ln w="12700" cap="flat" cmpd="sng" algn="ctr">
            <a:noFill/>
            <a:prstDash val="solid"/>
            <a:miter lim="800000"/>
          </a:ln>
          <a:effectLst/>
        </p:spPr>
        <p:txBody>
          <a:bodyPr tIns="72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GB" sz="1200" kern="0" dirty="0">
                <a:solidFill>
                  <a:prstClr val="black"/>
                </a:solidFill>
                <a:latin typeface="Calibri" panose="020F0502020204030204"/>
              </a:rPr>
              <a:t>On every tab, use the column with title ‘Name’ to find detailed guidance on each KPI (by opening the links in blue)   </a:t>
            </a:r>
            <a:endParaRPr kumimoji="0" lang="en-GB" sz="120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7EE791A7-3F13-EC7D-AB09-E35A1B34F85F}"/>
              </a:ext>
            </a:extLst>
          </p:cNvPr>
          <p:cNvSpPr/>
          <p:nvPr/>
        </p:nvSpPr>
        <p:spPr>
          <a:xfrm>
            <a:off x="7824493" y="1611921"/>
            <a:ext cx="3978063" cy="564863"/>
          </a:xfrm>
          <a:prstGeom prst="rect">
            <a:avLst/>
          </a:prstGeom>
          <a:solidFill>
            <a:schemeClr val="accent6"/>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rPr>
              <a:t>Guidance on specific topics/IRO exposure</a:t>
            </a:r>
          </a:p>
        </p:txBody>
      </p:sp>
      <p:sp>
        <p:nvSpPr>
          <p:cNvPr id="37" name="Rectangle 36">
            <a:extLst>
              <a:ext uri="{FF2B5EF4-FFF2-40B4-BE49-F238E27FC236}">
                <a16:creationId xmlns:a16="http://schemas.microsoft.com/office/drawing/2014/main" id="{95842E7D-AD9F-EB0D-D2AE-1C15F944268B}"/>
              </a:ext>
            </a:extLst>
          </p:cNvPr>
          <p:cNvSpPr/>
          <p:nvPr/>
        </p:nvSpPr>
        <p:spPr>
          <a:xfrm>
            <a:off x="7824493" y="2176784"/>
            <a:ext cx="3978063" cy="2782538"/>
          </a:xfrm>
          <a:prstGeom prst="rect">
            <a:avLst/>
          </a:prstGeom>
          <a:solidFill>
            <a:schemeClr val="accent6">
              <a:lumMod val="20000"/>
              <a:lumOff val="80000"/>
            </a:schemeClr>
          </a:solidFill>
          <a:ln w="12700" cap="flat" cmpd="sng" algn="ctr">
            <a:noFill/>
            <a:prstDash val="solid"/>
            <a:miter lim="800000"/>
          </a:ln>
          <a:effectLst/>
        </p:spPr>
        <p:txBody>
          <a:bodyPr tIns="72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ea typeface="+mn-ea"/>
                <a:cs typeface="+mn-cs"/>
              </a:rPr>
              <a:t>Companies reporting under CSRD should </a:t>
            </a:r>
            <a:r>
              <a:rPr lang="en-GB" sz="1200" b="1" kern="0" dirty="0">
                <a:solidFill>
                  <a:prstClr val="black"/>
                </a:solidFill>
                <a:latin typeface="Calibri" panose="020F0502020204030204"/>
              </a:rPr>
              <a:t>consider making additional organisation-specific disclosures </a:t>
            </a:r>
            <a:r>
              <a:rPr lang="en-GB" sz="1200" kern="0" dirty="0">
                <a:solidFill>
                  <a:prstClr val="black"/>
                </a:solidFill>
                <a:latin typeface="Calibri" panose="020F0502020204030204"/>
              </a:rPr>
              <a:t>if indicated by their Double Materiality Assessment. For example:</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prstClr val="black"/>
              </a:solidFill>
              <a:effectLst/>
              <a:uLnTx/>
              <a:uFillTx/>
              <a:latin typeface="Calibri" panose="020F0502020204030204"/>
              <a:ea typeface="+mn-ea"/>
              <a:cs typeface="+mn-cs"/>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0" dirty="0">
                <a:solidFill>
                  <a:prstClr val="black"/>
                </a:solidFill>
                <a:latin typeface="Calibri" panose="020F0502020204030204"/>
              </a:rPr>
              <a:t>Companies operating or procuring from outside Europe, especially where </a:t>
            </a:r>
            <a:r>
              <a:rPr lang="en-GB" sz="1200" b="1" kern="0" dirty="0">
                <a:solidFill>
                  <a:prstClr val="black"/>
                </a:solidFill>
                <a:latin typeface="Calibri" panose="020F0502020204030204"/>
              </a:rPr>
              <a:t>low labour standards or corruption </a:t>
            </a:r>
            <a:r>
              <a:rPr lang="en-GB" sz="1200" kern="0" dirty="0">
                <a:solidFill>
                  <a:prstClr val="black"/>
                </a:solidFill>
                <a:latin typeface="Calibri" panose="020F0502020204030204"/>
              </a:rPr>
              <a:t>may exist, may consider additional disclosures relating to human rights or ACB.</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0" cap="none" spc="0" normalizeH="0" baseline="0" noProof="0" dirty="0">
                <a:ln>
                  <a:noFill/>
                </a:ln>
                <a:solidFill>
                  <a:prstClr val="black"/>
                </a:solidFill>
                <a:effectLst/>
                <a:uLnTx/>
                <a:uFillTx/>
                <a:latin typeface="Calibri" panose="020F0502020204030204"/>
                <a:ea typeface="+mn-ea"/>
                <a:cs typeface="+mn-cs"/>
              </a:rPr>
              <a:t>Companies offering equipment which uses </a:t>
            </a:r>
            <a:r>
              <a:rPr kumimoji="0" lang="en-GB" sz="1200" b="1" i="0" u="none" strike="noStrike" kern="0" cap="none" spc="0" normalizeH="0" baseline="0" noProof="0" dirty="0">
                <a:ln>
                  <a:noFill/>
                </a:ln>
                <a:solidFill>
                  <a:prstClr val="black"/>
                </a:solidFill>
                <a:effectLst/>
                <a:uLnTx/>
                <a:uFillTx/>
                <a:latin typeface="Calibri" panose="020F0502020204030204"/>
                <a:ea typeface="+mn-ea"/>
                <a:cs typeface="+mn-cs"/>
              </a:rPr>
              <a:t>large amounts of water </a:t>
            </a:r>
            <a:r>
              <a:rPr kumimoji="0" lang="en-GB" sz="1200" b="0" i="0" u="none" strike="noStrike" kern="0" cap="none" spc="0" normalizeH="0" baseline="0" noProof="0" dirty="0">
                <a:ln>
                  <a:noFill/>
                </a:ln>
                <a:solidFill>
                  <a:prstClr val="black"/>
                </a:solidFill>
                <a:effectLst/>
                <a:uLnTx/>
                <a:uFillTx/>
                <a:latin typeface="Calibri" panose="020F0502020204030204"/>
                <a:ea typeface="+mn-ea"/>
                <a:cs typeface="+mn-cs"/>
              </a:rPr>
              <a:t>may wish to consider reporting on water-related metrics. </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0" dirty="0">
                <a:solidFill>
                  <a:prstClr val="black"/>
                </a:solidFill>
                <a:latin typeface="Calibri" panose="020F0502020204030204"/>
              </a:rPr>
              <a:t>Companies may wish to consider the wider </a:t>
            </a:r>
            <a:r>
              <a:rPr lang="en-GB" sz="1200" b="1" kern="0" dirty="0">
                <a:solidFill>
                  <a:prstClr val="black"/>
                </a:solidFill>
                <a:latin typeface="Calibri" panose="020F0502020204030204"/>
              </a:rPr>
              <a:t>downstream impact of the industries </a:t>
            </a:r>
            <a:r>
              <a:rPr lang="en-GB" sz="1200" kern="0" dirty="0">
                <a:solidFill>
                  <a:prstClr val="black"/>
                </a:solidFill>
                <a:latin typeface="Calibri" panose="020F0502020204030204"/>
              </a:rPr>
              <a:t>in which they offer their services </a:t>
            </a:r>
            <a:r>
              <a:rPr lang="en-GB" sz="1200" kern="0" dirty="0" err="1">
                <a:solidFill>
                  <a:prstClr val="black"/>
                </a:solidFill>
                <a:latin typeface="Calibri" panose="020F0502020204030204"/>
              </a:rPr>
              <a:t>eg.</a:t>
            </a:r>
            <a:r>
              <a:rPr lang="en-GB" sz="1200" kern="0" dirty="0">
                <a:solidFill>
                  <a:prstClr val="black"/>
                </a:solidFill>
                <a:latin typeface="Calibri" panose="020F0502020204030204"/>
              </a:rPr>
              <a:t> Oil &amp; Gas</a:t>
            </a:r>
            <a:endParaRPr kumimoji="0" lang="en-GB" sz="1300" b="0" i="0" u="none" strike="noStrike" kern="0" cap="none" spc="0" normalizeH="0" baseline="0" noProof="0" dirty="0">
              <a:ln>
                <a:noFill/>
              </a:ln>
              <a:effectLst/>
              <a:uLnTx/>
              <a:uFillTx/>
              <a:latin typeface="Calibri" panose="020F0502020204030204"/>
              <a:ea typeface="+mn-ea"/>
              <a:cs typeface="+mn-cs"/>
            </a:endParaRPr>
          </a:p>
        </p:txBody>
      </p:sp>
      <p:pic>
        <p:nvPicPr>
          <p:cNvPr id="38" name="Graphic 37">
            <a:extLst>
              <a:ext uri="{FF2B5EF4-FFF2-40B4-BE49-F238E27FC236}">
                <a16:creationId xmlns:a16="http://schemas.microsoft.com/office/drawing/2014/main" id="{6538A8A6-5AA8-8BF6-E7F9-7C8315908DE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394060" y="5089036"/>
            <a:ext cx="338035" cy="338035"/>
          </a:xfrm>
          <a:prstGeom prst="rect">
            <a:avLst/>
          </a:prstGeom>
        </p:spPr>
      </p:pic>
      <p:pic>
        <p:nvPicPr>
          <p:cNvPr id="39" name="Graphic 38">
            <a:extLst>
              <a:ext uri="{FF2B5EF4-FFF2-40B4-BE49-F238E27FC236}">
                <a16:creationId xmlns:a16="http://schemas.microsoft.com/office/drawing/2014/main" id="{1B4FE4CE-0EF3-EDA8-4E71-2E92580C1D2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354214" y="1688986"/>
            <a:ext cx="401230" cy="401230"/>
          </a:xfrm>
          <a:prstGeom prst="rect">
            <a:avLst/>
          </a:prstGeom>
        </p:spPr>
      </p:pic>
    </p:spTree>
    <p:extLst>
      <p:ext uri="{BB962C8B-B14F-4D97-AF65-F5344CB8AC3E}">
        <p14:creationId xmlns:p14="http://schemas.microsoft.com/office/powerpoint/2010/main" val="24081178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0528C9-0AF1-96A1-7DFA-D4542C4EF077}"/>
            </a:ext>
          </a:extLst>
        </p:cNvPr>
        <p:cNvGrpSpPr/>
        <p:nvPr/>
      </p:nvGrpSpPr>
      <p:grpSpPr>
        <a:xfrm>
          <a:off x="0" y="0"/>
          <a:ext cx="0" cy="0"/>
          <a:chOff x="0" y="0"/>
          <a:chExt cx="0" cy="0"/>
        </a:xfrm>
      </p:grpSpPr>
      <p:grpSp>
        <p:nvGrpSpPr>
          <p:cNvPr id="19" name="Group 18">
            <a:extLst>
              <a:ext uri="{FF2B5EF4-FFF2-40B4-BE49-F238E27FC236}">
                <a16:creationId xmlns:a16="http://schemas.microsoft.com/office/drawing/2014/main" id="{C268AD4D-0C10-7B0F-DC1B-5681B3D7A4AD}"/>
              </a:ext>
            </a:extLst>
          </p:cNvPr>
          <p:cNvGrpSpPr/>
          <p:nvPr/>
        </p:nvGrpSpPr>
        <p:grpSpPr>
          <a:xfrm>
            <a:off x="-2874742" y="-21772"/>
            <a:ext cx="13455647" cy="6897772"/>
            <a:chOff x="-3059795" y="-21772"/>
            <a:chExt cx="13455647" cy="6897772"/>
          </a:xfrm>
        </p:grpSpPr>
        <p:pic>
          <p:nvPicPr>
            <p:cNvPr id="1030" name="Picture 6" descr="Free White Windmill Under Blue and White Sky at Daytime Stock Photo">
              <a:extLst>
                <a:ext uri="{FF2B5EF4-FFF2-40B4-BE49-F238E27FC236}">
                  <a16:creationId xmlns:a16="http://schemas.microsoft.com/office/drawing/2014/main" id="{EDD88E6E-A07C-83FE-40EF-5127659918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2842083" y="0"/>
              <a:ext cx="108077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Parallelogram 6">
              <a:extLst>
                <a:ext uri="{FF2B5EF4-FFF2-40B4-BE49-F238E27FC236}">
                  <a16:creationId xmlns:a16="http://schemas.microsoft.com/office/drawing/2014/main" id="{8586F6F1-AB5F-2F39-AA13-47CA909A4D37}"/>
                </a:ext>
              </a:extLst>
            </p:cNvPr>
            <p:cNvSpPr/>
            <p:nvPr/>
          </p:nvSpPr>
          <p:spPr>
            <a:xfrm flipH="1">
              <a:off x="-3059795" y="0"/>
              <a:ext cx="8303984" cy="6876000"/>
            </a:xfrm>
            <a:prstGeom prst="parallelogram">
              <a:avLst>
                <a:gd name="adj" fmla="val 22966"/>
              </a:avLst>
            </a:prstGeom>
            <a:solidFill>
              <a:srgbClr val="0584A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algn="r"/>
              <a:endParaRPr lang="en-GB" sz="6000"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6" name="Parallelogram 5">
              <a:extLst>
                <a:ext uri="{FF2B5EF4-FFF2-40B4-BE49-F238E27FC236}">
                  <a16:creationId xmlns:a16="http://schemas.microsoft.com/office/drawing/2014/main" id="{8152E377-C260-DE44-0989-67275F9AA154}"/>
                </a:ext>
              </a:extLst>
            </p:cNvPr>
            <p:cNvSpPr/>
            <p:nvPr/>
          </p:nvSpPr>
          <p:spPr>
            <a:xfrm flipH="1">
              <a:off x="3608609" y="-21772"/>
              <a:ext cx="6787243" cy="6897772"/>
            </a:xfrm>
            <a:prstGeom prst="parallelogram">
              <a:avLst>
                <a:gd name="adj" fmla="val 23274"/>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 name="Oval 56">
            <a:extLst>
              <a:ext uri="{FF2B5EF4-FFF2-40B4-BE49-F238E27FC236}">
                <a16:creationId xmlns:a16="http://schemas.microsoft.com/office/drawing/2014/main" id="{D48A80EA-73EA-9878-7EAE-56E38E589538}"/>
              </a:ext>
            </a:extLst>
          </p:cNvPr>
          <p:cNvSpPr/>
          <p:nvPr/>
        </p:nvSpPr>
        <p:spPr>
          <a:xfrm>
            <a:off x="5126427" y="1348434"/>
            <a:ext cx="824284" cy="800919"/>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i="1" dirty="0">
                <a:latin typeface="Calibri Light" panose="020F0302020204030204" pitchFamily="34" charset="0"/>
                <a:ea typeface="Calibri Light" panose="020F0302020204030204" pitchFamily="34" charset="0"/>
                <a:cs typeface="Calibri Light" panose="020F0302020204030204" pitchFamily="34" charset="0"/>
              </a:rPr>
              <a:t>1</a:t>
            </a:r>
          </a:p>
        </p:txBody>
      </p:sp>
      <p:sp>
        <p:nvSpPr>
          <p:cNvPr id="5" name="CuadroTexto 78">
            <a:extLst>
              <a:ext uri="{FF2B5EF4-FFF2-40B4-BE49-F238E27FC236}">
                <a16:creationId xmlns:a16="http://schemas.microsoft.com/office/drawing/2014/main" id="{29E46B60-E4CB-D935-AEE4-DA146BC5A8DA}"/>
              </a:ext>
            </a:extLst>
          </p:cNvPr>
          <p:cNvSpPr txBox="1"/>
          <p:nvPr/>
        </p:nvSpPr>
        <p:spPr>
          <a:xfrm>
            <a:off x="6107492" y="1394950"/>
            <a:ext cx="5541029" cy="707886"/>
          </a:xfrm>
          <a:prstGeom prst="rect">
            <a:avLst/>
          </a:prstGeom>
          <a:noFill/>
        </p:spPr>
        <p:txBody>
          <a:bodyPr wrap="square">
            <a:spAutoFit/>
          </a:bodyPr>
          <a:lstStyle>
            <a:defPPr>
              <a:defRPr lang="en-US"/>
            </a:defPPr>
            <a:lvl1pPr>
              <a:defRPr sz="2000" b="1">
                <a:solidFill>
                  <a:schemeClr val="bg1">
                    <a:lumMod val="75000"/>
                  </a:schemeClr>
                </a:solidFill>
                <a:latin typeface="Telefonica Sans Medium" panose="02000003020000060003" pitchFamily="50" charset="0"/>
              </a:defRPr>
            </a:lvl1pPr>
          </a:lstStyle>
          <a:p>
            <a:r>
              <a:rPr lang="en-GB" dirty="0">
                <a:solidFill>
                  <a:schemeClr val="tx1">
                    <a:lumMod val="65000"/>
                    <a:lumOff val="35000"/>
                  </a:schemeClr>
                </a:solidFill>
              </a:rPr>
              <a:t>Introduction to Sustainability KPI Framework Version 3.0 </a:t>
            </a:r>
            <a:endParaRPr lang="en-US" dirty="0">
              <a:solidFill>
                <a:schemeClr val="tx1">
                  <a:lumMod val="65000"/>
                  <a:lumOff val="35000"/>
                </a:schemeClr>
              </a:solidFill>
            </a:endParaRPr>
          </a:p>
        </p:txBody>
      </p:sp>
      <p:sp>
        <p:nvSpPr>
          <p:cNvPr id="8" name="Oval 56">
            <a:extLst>
              <a:ext uri="{FF2B5EF4-FFF2-40B4-BE49-F238E27FC236}">
                <a16:creationId xmlns:a16="http://schemas.microsoft.com/office/drawing/2014/main" id="{EAC7EC83-CB51-9BB4-2242-493CF0F38E89}"/>
              </a:ext>
            </a:extLst>
          </p:cNvPr>
          <p:cNvSpPr/>
          <p:nvPr/>
        </p:nvSpPr>
        <p:spPr>
          <a:xfrm>
            <a:off x="5114936" y="2423151"/>
            <a:ext cx="824284" cy="800919"/>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i="1" dirty="0">
                <a:latin typeface="Calibri Light" panose="020F0302020204030204" pitchFamily="34" charset="0"/>
                <a:ea typeface="Calibri Light" panose="020F0302020204030204" pitchFamily="34" charset="0"/>
                <a:cs typeface="Calibri Light" panose="020F0302020204030204" pitchFamily="34" charset="0"/>
              </a:rPr>
              <a:t>2</a:t>
            </a:r>
            <a:endParaRPr lang="en-GB" sz="3600" i="1"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9" name="CuadroTexto 78">
            <a:extLst>
              <a:ext uri="{FF2B5EF4-FFF2-40B4-BE49-F238E27FC236}">
                <a16:creationId xmlns:a16="http://schemas.microsoft.com/office/drawing/2014/main" id="{C2131F9D-4828-F08C-4EDE-4D178F4DAC2E}"/>
              </a:ext>
            </a:extLst>
          </p:cNvPr>
          <p:cNvSpPr txBox="1"/>
          <p:nvPr/>
        </p:nvSpPr>
        <p:spPr>
          <a:xfrm>
            <a:off x="6107491" y="2623555"/>
            <a:ext cx="5541029" cy="400110"/>
          </a:xfrm>
          <a:prstGeom prst="rect">
            <a:avLst/>
          </a:prstGeom>
          <a:noFill/>
        </p:spPr>
        <p:txBody>
          <a:bodyPr wrap="square">
            <a:spAutoFit/>
          </a:bodyPr>
          <a:lstStyle>
            <a:defPPr>
              <a:defRPr lang="en-US"/>
            </a:defPPr>
            <a:lvl1pPr>
              <a:defRPr sz="2000" b="1">
                <a:solidFill>
                  <a:schemeClr val="bg1">
                    <a:lumMod val="75000"/>
                  </a:schemeClr>
                </a:solidFill>
                <a:latin typeface="Telefonica Sans Medium" panose="02000003020000060003" pitchFamily="50" charset="0"/>
              </a:defRPr>
            </a:lvl1pPr>
          </a:lstStyle>
          <a:p>
            <a:r>
              <a:rPr lang="en-US" dirty="0">
                <a:solidFill>
                  <a:schemeClr val="tx1">
                    <a:lumMod val="65000"/>
                    <a:lumOff val="35000"/>
                  </a:schemeClr>
                </a:solidFill>
              </a:rPr>
              <a:t>SME KPIs</a:t>
            </a:r>
          </a:p>
        </p:txBody>
      </p:sp>
      <p:sp>
        <p:nvSpPr>
          <p:cNvPr id="10" name="Oval 56">
            <a:extLst>
              <a:ext uri="{FF2B5EF4-FFF2-40B4-BE49-F238E27FC236}">
                <a16:creationId xmlns:a16="http://schemas.microsoft.com/office/drawing/2014/main" id="{D413C37C-4626-FF75-F8CE-044371F39814}"/>
              </a:ext>
            </a:extLst>
          </p:cNvPr>
          <p:cNvSpPr/>
          <p:nvPr/>
        </p:nvSpPr>
        <p:spPr>
          <a:xfrm>
            <a:off x="5114936" y="3497787"/>
            <a:ext cx="824284" cy="800919"/>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i="1" dirty="0">
                <a:latin typeface="Calibri Light" panose="020F0302020204030204" pitchFamily="34" charset="0"/>
                <a:ea typeface="Calibri Light" panose="020F0302020204030204" pitchFamily="34" charset="0"/>
                <a:cs typeface="Calibri Light" panose="020F0302020204030204" pitchFamily="34" charset="0"/>
              </a:rPr>
              <a:t>3</a:t>
            </a:r>
          </a:p>
        </p:txBody>
      </p:sp>
      <p:sp>
        <p:nvSpPr>
          <p:cNvPr id="11" name="CuadroTexto 78">
            <a:extLst>
              <a:ext uri="{FF2B5EF4-FFF2-40B4-BE49-F238E27FC236}">
                <a16:creationId xmlns:a16="http://schemas.microsoft.com/office/drawing/2014/main" id="{5388A995-8982-DADE-D3CC-788B3CE82D35}"/>
              </a:ext>
            </a:extLst>
          </p:cNvPr>
          <p:cNvSpPr txBox="1"/>
          <p:nvPr/>
        </p:nvSpPr>
        <p:spPr>
          <a:xfrm>
            <a:off x="6095999" y="3698231"/>
            <a:ext cx="5541029" cy="400110"/>
          </a:xfrm>
          <a:prstGeom prst="rect">
            <a:avLst/>
          </a:prstGeom>
          <a:noFill/>
        </p:spPr>
        <p:txBody>
          <a:bodyPr wrap="square">
            <a:spAutoFit/>
          </a:bodyPr>
          <a:lstStyle>
            <a:defPPr>
              <a:defRPr lang="en-US"/>
            </a:defPPr>
            <a:lvl1pPr>
              <a:defRPr sz="2000" b="1">
                <a:solidFill>
                  <a:schemeClr val="bg1">
                    <a:lumMod val="75000"/>
                  </a:schemeClr>
                </a:solidFill>
                <a:latin typeface="Telefonica Sans Medium" panose="02000003020000060003" pitchFamily="50" charset="0"/>
              </a:defRPr>
            </a:lvl1pPr>
          </a:lstStyle>
          <a:p>
            <a:r>
              <a:rPr lang="en-US" dirty="0">
                <a:solidFill>
                  <a:schemeClr val="tx1">
                    <a:lumMod val="65000"/>
                    <a:lumOff val="35000"/>
                  </a:schemeClr>
                </a:solidFill>
              </a:rPr>
              <a:t>Large Undertaking KPIs</a:t>
            </a:r>
          </a:p>
        </p:txBody>
      </p:sp>
      <p:sp>
        <p:nvSpPr>
          <p:cNvPr id="13" name="Oval 56">
            <a:extLst>
              <a:ext uri="{FF2B5EF4-FFF2-40B4-BE49-F238E27FC236}">
                <a16:creationId xmlns:a16="http://schemas.microsoft.com/office/drawing/2014/main" id="{1DD5FF73-145E-8476-254E-E6A6CD60DC41}"/>
              </a:ext>
            </a:extLst>
          </p:cNvPr>
          <p:cNvSpPr/>
          <p:nvPr/>
        </p:nvSpPr>
        <p:spPr>
          <a:xfrm>
            <a:off x="5103445" y="4572504"/>
            <a:ext cx="824284" cy="8009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i="1" dirty="0">
                <a:latin typeface="Calibri Light" panose="020F0302020204030204" pitchFamily="34" charset="0"/>
                <a:ea typeface="Calibri Light" panose="020F0302020204030204" pitchFamily="34" charset="0"/>
                <a:cs typeface="Calibri Light" panose="020F0302020204030204" pitchFamily="34" charset="0"/>
              </a:rPr>
              <a:t>4</a:t>
            </a:r>
            <a:endParaRPr lang="en-GB" sz="3600" i="1"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14" name="CuadroTexto 78">
            <a:extLst>
              <a:ext uri="{FF2B5EF4-FFF2-40B4-BE49-F238E27FC236}">
                <a16:creationId xmlns:a16="http://schemas.microsoft.com/office/drawing/2014/main" id="{92ECC9A7-B752-BD74-47A8-6288AD6D1CC3}"/>
              </a:ext>
            </a:extLst>
          </p:cNvPr>
          <p:cNvSpPr txBox="1"/>
          <p:nvPr/>
        </p:nvSpPr>
        <p:spPr>
          <a:xfrm>
            <a:off x="6096000" y="4772908"/>
            <a:ext cx="5541029" cy="400110"/>
          </a:xfrm>
          <a:prstGeom prst="rect">
            <a:avLst/>
          </a:prstGeom>
          <a:noFill/>
        </p:spPr>
        <p:txBody>
          <a:bodyPr wrap="square">
            <a:spAutoFit/>
          </a:bodyPr>
          <a:lstStyle>
            <a:defPPr>
              <a:defRPr lang="en-US"/>
            </a:defPPr>
            <a:lvl1pPr>
              <a:defRPr sz="2000" b="1">
                <a:solidFill>
                  <a:schemeClr val="bg1">
                    <a:lumMod val="75000"/>
                  </a:schemeClr>
                </a:solidFill>
                <a:latin typeface="Telefonica Sans Medium" panose="02000003020000060003" pitchFamily="50" charset="0"/>
              </a:defRPr>
            </a:lvl1pPr>
          </a:lstStyle>
          <a:p>
            <a:r>
              <a:rPr lang="en-US" dirty="0">
                <a:solidFill>
                  <a:srgbClr val="0070C0"/>
                </a:solidFill>
              </a:rPr>
              <a:t>KPI Framework Development Process</a:t>
            </a:r>
          </a:p>
        </p:txBody>
      </p:sp>
    </p:spTree>
    <p:extLst>
      <p:ext uri="{BB962C8B-B14F-4D97-AF65-F5344CB8AC3E}">
        <p14:creationId xmlns:p14="http://schemas.microsoft.com/office/powerpoint/2010/main" val="1888710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EDD02A-E8BE-0FA1-D68A-78EFDA3F5F73}"/>
            </a:ext>
          </a:extLst>
        </p:cNvPr>
        <p:cNvGrpSpPr/>
        <p:nvPr/>
      </p:nvGrpSpPr>
      <p:grpSpPr>
        <a:xfrm>
          <a:off x="0" y="0"/>
          <a:ext cx="0" cy="0"/>
          <a:chOff x="0" y="0"/>
          <a:chExt cx="0" cy="0"/>
        </a:xfrm>
      </p:grpSpPr>
      <p:sp>
        <p:nvSpPr>
          <p:cNvPr id="89" name="Rectangle 88">
            <a:extLst>
              <a:ext uri="{FF2B5EF4-FFF2-40B4-BE49-F238E27FC236}">
                <a16:creationId xmlns:a16="http://schemas.microsoft.com/office/drawing/2014/main" id="{001746DD-2FDF-9EDF-6B1D-58684FCA4634}"/>
              </a:ext>
            </a:extLst>
          </p:cNvPr>
          <p:cNvSpPr/>
          <p:nvPr/>
        </p:nvSpPr>
        <p:spPr>
          <a:xfrm>
            <a:off x="6090913" y="3152439"/>
            <a:ext cx="5327999" cy="1268374"/>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endParaRPr lang="en-GB" sz="1100" dirty="0">
              <a:solidFill>
                <a:schemeClr val="tx1"/>
              </a:solidFill>
            </a:endParaRPr>
          </a:p>
        </p:txBody>
      </p:sp>
      <p:sp>
        <p:nvSpPr>
          <p:cNvPr id="2" name="Title 1">
            <a:extLst>
              <a:ext uri="{FF2B5EF4-FFF2-40B4-BE49-F238E27FC236}">
                <a16:creationId xmlns:a16="http://schemas.microsoft.com/office/drawing/2014/main" id="{B598FF4E-EAE5-B7E0-FB31-CDE64A5D936B}"/>
              </a:ext>
            </a:extLst>
          </p:cNvPr>
          <p:cNvSpPr>
            <a:spLocks noGrp="1"/>
          </p:cNvSpPr>
          <p:nvPr>
            <p:ph type="title"/>
          </p:nvPr>
        </p:nvSpPr>
        <p:spPr/>
        <p:txBody>
          <a:bodyPr/>
          <a:lstStyle/>
          <a:p>
            <a:r>
              <a:rPr lang="en-GB" dirty="0"/>
              <a:t>KPI Framework Development Process</a:t>
            </a:r>
          </a:p>
        </p:txBody>
      </p:sp>
      <p:sp>
        <p:nvSpPr>
          <p:cNvPr id="3" name="Text Placeholder 2">
            <a:extLst>
              <a:ext uri="{FF2B5EF4-FFF2-40B4-BE49-F238E27FC236}">
                <a16:creationId xmlns:a16="http://schemas.microsoft.com/office/drawing/2014/main" id="{D30C59D0-B7FB-762A-CF5F-A345B7D73D2B}"/>
              </a:ext>
            </a:extLst>
          </p:cNvPr>
          <p:cNvSpPr>
            <a:spLocks noGrp="1"/>
          </p:cNvSpPr>
          <p:nvPr>
            <p:ph type="body" sz="quarter" idx="10"/>
          </p:nvPr>
        </p:nvSpPr>
        <p:spPr/>
        <p:txBody>
          <a:bodyPr/>
          <a:lstStyle/>
          <a:p>
            <a:r>
              <a:rPr lang="en-GB" dirty="0"/>
              <a:t>Context for Redevelopment of the KPI Framework: Relevant EU CSRD Standards</a:t>
            </a:r>
          </a:p>
        </p:txBody>
      </p:sp>
      <p:sp>
        <p:nvSpPr>
          <p:cNvPr id="5" name="Slide Number Placeholder 4">
            <a:extLst>
              <a:ext uri="{FF2B5EF4-FFF2-40B4-BE49-F238E27FC236}">
                <a16:creationId xmlns:a16="http://schemas.microsoft.com/office/drawing/2014/main" id="{959E773A-50CF-9E53-01D7-6852C76D4B55}"/>
              </a:ext>
            </a:extLst>
          </p:cNvPr>
          <p:cNvSpPr>
            <a:spLocks noGrp="1"/>
          </p:cNvSpPr>
          <p:nvPr>
            <p:ph type="sldNum" sz="quarter" idx="4"/>
          </p:nvPr>
        </p:nvSpPr>
        <p:spPr>
          <a:xfrm>
            <a:off x="12446958" y="6174885"/>
            <a:ext cx="2714919" cy="365125"/>
          </a:xfrm>
        </p:spPr>
        <p:txBody>
          <a:bodyPr/>
          <a:lstStyle/>
          <a:p>
            <a:fld id="{3F8E7432-9A93-4FF1-8E8F-582AF910147E}" type="slidenum">
              <a:rPr lang="en-GB" smtClean="0"/>
              <a:pPr/>
              <a:t>13</a:t>
            </a:fld>
            <a:endParaRPr lang="en-GB" dirty="0"/>
          </a:p>
        </p:txBody>
      </p:sp>
      <p:pic>
        <p:nvPicPr>
          <p:cNvPr id="15" name="Graphic 14">
            <a:extLst>
              <a:ext uri="{FF2B5EF4-FFF2-40B4-BE49-F238E27FC236}">
                <a16:creationId xmlns:a16="http://schemas.microsoft.com/office/drawing/2014/main" id="{6C205F9A-3AFB-DB7B-222B-B0250DF0EC0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55698" y="9957427"/>
            <a:ext cx="679327" cy="679327"/>
          </a:xfrm>
          <a:prstGeom prst="rect">
            <a:avLst/>
          </a:prstGeom>
        </p:spPr>
      </p:pic>
      <p:sp>
        <p:nvSpPr>
          <p:cNvPr id="19" name="TextBox 18">
            <a:extLst>
              <a:ext uri="{FF2B5EF4-FFF2-40B4-BE49-F238E27FC236}">
                <a16:creationId xmlns:a16="http://schemas.microsoft.com/office/drawing/2014/main" id="{97F8221F-13D2-0F04-0F64-61E6B29E46CA}"/>
              </a:ext>
            </a:extLst>
          </p:cNvPr>
          <p:cNvSpPr txBox="1"/>
          <p:nvPr/>
        </p:nvSpPr>
        <p:spPr>
          <a:xfrm>
            <a:off x="15156963" y="8849681"/>
            <a:ext cx="1267422" cy="430887"/>
          </a:xfrm>
          <a:prstGeom prst="rect">
            <a:avLst/>
          </a:prstGeom>
          <a:noFill/>
        </p:spPr>
        <p:txBody>
          <a:bodyPr wrap="square" rtlCol="0">
            <a:spAutoFit/>
          </a:bodyPr>
          <a:lstStyle/>
          <a:p>
            <a:pPr lvl="0" algn="ctr"/>
            <a:r>
              <a:rPr lang="en-GB" sz="1100" dirty="0">
                <a:solidFill>
                  <a:schemeClr val="bg1"/>
                </a:solidFill>
              </a:rPr>
              <a:t>Existing ERA KPI Framework</a:t>
            </a:r>
          </a:p>
        </p:txBody>
      </p:sp>
      <p:sp>
        <p:nvSpPr>
          <p:cNvPr id="22" name="Rectangle 21">
            <a:extLst>
              <a:ext uri="{FF2B5EF4-FFF2-40B4-BE49-F238E27FC236}">
                <a16:creationId xmlns:a16="http://schemas.microsoft.com/office/drawing/2014/main" id="{BD4E6DD0-6FC2-3798-6B83-1B5BC420385F}"/>
              </a:ext>
            </a:extLst>
          </p:cNvPr>
          <p:cNvSpPr/>
          <p:nvPr/>
        </p:nvSpPr>
        <p:spPr>
          <a:xfrm>
            <a:off x="594814" y="1627453"/>
            <a:ext cx="5328000" cy="414124"/>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t>1. SMEs</a:t>
            </a:r>
          </a:p>
        </p:txBody>
      </p:sp>
      <p:sp>
        <p:nvSpPr>
          <p:cNvPr id="30" name="Rectangle 29">
            <a:extLst>
              <a:ext uri="{FF2B5EF4-FFF2-40B4-BE49-F238E27FC236}">
                <a16:creationId xmlns:a16="http://schemas.microsoft.com/office/drawing/2014/main" id="{8967ED09-12C9-D36D-EFDC-8DA023D21425}"/>
              </a:ext>
            </a:extLst>
          </p:cNvPr>
          <p:cNvSpPr/>
          <p:nvPr/>
        </p:nvSpPr>
        <p:spPr>
          <a:xfrm>
            <a:off x="594541" y="2091076"/>
            <a:ext cx="5328000" cy="570067"/>
          </a:xfrm>
          <a:prstGeom prst="rect">
            <a:avLst/>
          </a:prstGeom>
          <a:solidFill>
            <a:srgbClr val="E7F9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GB" sz="1200" b="1" dirty="0">
                <a:solidFill>
                  <a:schemeClr val="tx1"/>
                </a:solidFill>
              </a:rPr>
              <a:t>Reporting Standard:</a:t>
            </a:r>
          </a:p>
          <a:p>
            <a:r>
              <a:rPr lang="en-GB" sz="1200" dirty="0">
                <a:solidFill>
                  <a:schemeClr val="tx1"/>
                </a:solidFill>
              </a:rPr>
              <a:t>EFRAG VSME (Voluntary SME) Standard*</a:t>
            </a:r>
          </a:p>
        </p:txBody>
      </p:sp>
      <p:sp>
        <p:nvSpPr>
          <p:cNvPr id="38" name="Rectangle 37">
            <a:extLst>
              <a:ext uri="{FF2B5EF4-FFF2-40B4-BE49-F238E27FC236}">
                <a16:creationId xmlns:a16="http://schemas.microsoft.com/office/drawing/2014/main" id="{BD0ECDC0-F3C8-A4BF-FD92-E6DF886F82F2}"/>
              </a:ext>
            </a:extLst>
          </p:cNvPr>
          <p:cNvSpPr/>
          <p:nvPr/>
        </p:nvSpPr>
        <p:spPr>
          <a:xfrm>
            <a:off x="6096000" y="1615501"/>
            <a:ext cx="5328000" cy="41412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t>2. Large Undertakings</a:t>
            </a:r>
          </a:p>
        </p:txBody>
      </p:sp>
      <p:sp>
        <p:nvSpPr>
          <p:cNvPr id="39" name="Rectangle 38">
            <a:extLst>
              <a:ext uri="{FF2B5EF4-FFF2-40B4-BE49-F238E27FC236}">
                <a16:creationId xmlns:a16="http://schemas.microsoft.com/office/drawing/2014/main" id="{CD04E328-D055-0C36-AEBB-D41AEA570B13}"/>
              </a:ext>
            </a:extLst>
          </p:cNvPr>
          <p:cNvSpPr/>
          <p:nvPr/>
        </p:nvSpPr>
        <p:spPr>
          <a:xfrm>
            <a:off x="6090916" y="2071555"/>
            <a:ext cx="5328000" cy="589588"/>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GB" sz="1200" b="1" dirty="0">
                <a:solidFill>
                  <a:schemeClr val="tx1"/>
                </a:solidFill>
              </a:rPr>
              <a:t>Reporting Standard:</a:t>
            </a:r>
            <a:endParaRPr lang="en-GB" sz="1200" dirty="0">
              <a:solidFill>
                <a:schemeClr val="tx1"/>
              </a:solidFill>
            </a:endParaRPr>
          </a:p>
          <a:p>
            <a:r>
              <a:rPr lang="en-GB" sz="1200" dirty="0">
                <a:solidFill>
                  <a:schemeClr val="tx1"/>
                </a:solidFill>
              </a:rPr>
              <a:t>EFRAG ESRS (European Sustainability Reporting Standard)</a:t>
            </a:r>
          </a:p>
        </p:txBody>
      </p:sp>
      <p:pic>
        <p:nvPicPr>
          <p:cNvPr id="6" name="Picture 5">
            <a:extLst>
              <a:ext uri="{FF2B5EF4-FFF2-40B4-BE49-F238E27FC236}">
                <a16:creationId xmlns:a16="http://schemas.microsoft.com/office/drawing/2014/main" id="{5112E7C8-5CE5-E61B-5BD7-1E7779A92E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31392" y="4948096"/>
            <a:ext cx="974253" cy="1381735"/>
          </a:xfrm>
          <a:prstGeom prst="rect">
            <a:avLst/>
          </a:prstGeom>
        </p:spPr>
      </p:pic>
      <p:pic>
        <p:nvPicPr>
          <p:cNvPr id="18" name="Picture 17">
            <a:extLst>
              <a:ext uri="{FF2B5EF4-FFF2-40B4-BE49-F238E27FC236}">
                <a16:creationId xmlns:a16="http://schemas.microsoft.com/office/drawing/2014/main" id="{C0A83763-44A6-8E9F-3F1C-8514665D5EE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87863" y="4942101"/>
            <a:ext cx="1380792" cy="1387730"/>
          </a:xfrm>
          <a:prstGeom prst="rect">
            <a:avLst/>
          </a:prstGeom>
        </p:spPr>
      </p:pic>
      <p:sp>
        <p:nvSpPr>
          <p:cNvPr id="60" name="TextBox 59">
            <a:extLst>
              <a:ext uri="{FF2B5EF4-FFF2-40B4-BE49-F238E27FC236}">
                <a16:creationId xmlns:a16="http://schemas.microsoft.com/office/drawing/2014/main" id="{B3DF2119-537D-DFD1-C0AA-9977F42E00FC}"/>
              </a:ext>
            </a:extLst>
          </p:cNvPr>
          <p:cNvSpPr txBox="1"/>
          <p:nvPr/>
        </p:nvSpPr>
        <p:spPr>
          <a:xfrm>
            <a:off x="586573" y="6333083"/>
            <a:ext cx="10313384" cy="230832"/>
          </a:xfrm>
          <a:prstGeom prst="rect">
            <a:avLst/>
          </a:prstGeom>
          <a:noFill/>
        </p:spPr>
        <p:txBody>
          <a:bodyPr wrap="square">
            <a:spAutoFit/>
          </a:bodyPr>
          <a:lstStyle/>
          <a:p>
            <a:r>
              <a:rPr lang="en-GB" sz="900" dirty="0"/>
              <a:t>* Considering the number of companies in scope and the focus of EU Omnibus Proposal on the VSME Standard, we have disregarded the Listed SME (LSME) Standard for the purpose of this project</a:t>
            </a:r>
          </a:p>
        </p:txBody>
      </p:sp>
      <p:sp>
        <p:nvSpPr>
          <p:cNvPr id="61" name="Rectangle 60">
            <a:extLst>
              <a:ext uri="{FF2B5EF4-FFF2-40B4-BE49-F238E27FC236}">
                <a16:creationId xmlns:a16="http://schemas.microsoft.com/office/drawing/2014/main" id="{4852F8D9-C824-64BD-65E6-1915C00B4514}"/>
              </a:ext>
            </a:extLst>
          </p:cNvPr>
          <p:cNvSpPr/>
          <p:nvPr/>
        </p:nvSpPr>
        <p:spPr>
          <a:xfrm>
            <a:off x="594543" y="3166337"/>
            <a:ext cx="2625152" cy="1268374"/>
          </a:xfrm>
          <a:prstGeom prst="rect">
            <a:avLst/>
          </a:prstGeom>
          <a:solidFill>
            <a:srgbClr val="E7F9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GB" sz="1100" b="1" dirty="0">
                <a:solidFill>
                  <a:schemeClr val="tx1"/>
                </a:solidFill>
              </a:rPr>
              <a:t>Description:</a:t>
            </a:r>
          </a:p>
          <a:p>
            <a:r>
              <a:rPr lang="en-GB" sz="1100" dirty="0">
                <a:solidFill>
                  <a:schemeClr val="tx1"/>
                </a:solidFill>
              </a:rPr>
              <a:t>Disclosures B1 and B2 and Basic Metrics (B3 to B11). This module is the </a:t>
            </a:r>
          </a:p>
          <a:p>
            <a:r>
              <a:rPr lang="en-GB" sz="1100" dirty="0">
                <a:solidFill>
                  <a:schemeClr val="tx1"/>
                </a:solidFill>
              </a:rPr>
              <a:t>target approach for micro-undertakings and constitutes a minimum requirement for other undertakings (Small and Medium Enterprise).</a:t>
            </a:r>
          </a:p>
        </p:txBody>
      </p:sp>
      <p:sp>
        <p:nvSpPr>
          <p:cNvPr id="62" name="Rectangle 61">
            <a:extLst>
              <a:ext uri="{FF2B5EF4-FFF2-40B4-BE49-F238E27FC236}">
                <a16:creationId xmlns:a16="http://schemas.microsoft.com/office/drawing/2014/main" id="{66AB660D-A5EC-A027-237F-47405B786E0D}"/>
              </a:ext>
            </a:extLst>
          </p:cNvPr>
          <p:cNvSpPr/>
          <p:nvPr/>
        </p:nvSpPr>
        <p:spPr>
          <a:xfrm>
            <a:off x="3290006" y="3166337"/>
            <a:ext cx="2625152" cy="1268374"/>
          </a:xfrm>
          <a:prstGeom prst="rect">
            <a:avLst/>
          </a:prstGeom>
          <a:solidFill>
            <a:srgbClr val="E7F9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GB" sz="1100" b="1" dirty="0">
                <a:solidFill>
                  <a:schemeClr val="tx1"/>
                </a:solidFill>
              </a:rPr>
              <a:t>Description:</a:t>
            </a:r>
            <a:endParaRPr lang="en-GB" sz="1100" dirty="0">
              <a:solidFill>
                <a:schemeClr val="tx1"/>
              </a:solidFill>
            </a:endParaRPr>
          </a:p>
          <a:p>
            <a:r>
              <a:rPr lang="en-GB" sz="1100" dirty="0">
                <a:solidFill>
                  <a:schemeClr val="tx1"/>
                </a:solidFill>
              </a:rPr>
              <a:t>Scope 3 under B3 plus disclosures C1- C9. This module sets datapoints in addition to disclosures B1-B11, which are likely to be requested by banks, investors and corporate clients of the undertaking on top of the Basic Module. </a:t>
            </a:r>
          </a:p>
        </p:txBody>
      </p:sp>
      <p:sp>
        <p:nvSpPr>
          <p:cNvPr id="63" name="Rectangle 62">
            <a:extLst>
              <a:ext uri="{FF2B5EF4-FFF2-40B4-BE49-F238E27FC236}">
                <a16:creationId xmlns:a16="http://schemas.microsoft.com/office/drawing/2014/main" id="{9AE64027-E0F3-B6B1-91A7-CB24ADF51D9D}"/>
              </a:ext>
            </a:extLst>
          </p:cNvPr>
          <p:cNvSpPr/>
          <p:nvPr/>
        </p:nvSpPr>
        <p:spPr>
          <a:xfrm>
            <a:off x="594543" y="2737420"/>
            <a:ext cx="2625152" cy="387726"/>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300" b="1" dirty="0">
                <a:solidFill>
                  <a:schemeClr val="tx1"/>
                </a:solidFill>
              </a:rPr>
              <a:t>Basic Module</a:t>
            </a:r>
            <a:endParaRPr lang="en-GB" sz="1300" dirty="0">
              <a:solidFill>
                <a:schemeClr val="tx1"/>
              </a:solidFill>
            </a:endParaRPr>
          </a:p>
        </p:txBody>
      </p:sp>
      <p:sp>
        <p:nvSpPr>
          <p:cNvPr id="64" name="Rectangle 63">
            <a:extLst>
              <a:ext uri="{FF2B5EF4-FFF2-40B4-BE49-F238E27FC236}">
                <a16:creationId xmlns:a16="http://schemas.microsoft.com/office/drawing/2014/main" id="{3B53F936-37FE-5713-9A72-BA2D5A9F2E75}"/>
              </a:ext>
            </a:extLst>
          </p:cNvPr>
          <p:cNvSpPr/>
          <p:nvPr/>
        </p:nvSpPr>
        <p:spPr>
          <a:xfrm>
            <a:off x="3297706" y="2743653"/>
            <a:ext cx="2625152" cy="387726"/>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300" b="1" dirty="0">
                <a:solidFill>
                  <a:schemeClr val="tx1"/>
                </a:solidFill>
              </a:rPr>
              <a:t>Comprehensive Module  </a:t>
            </a:r>
            <a:endParaRPr lang="en-GB" sz="1300" dirty="0">
              <a:solidFill>
                <a:schemeClr val="tx1"/>
              </a:solidFill>
            </a:endParaRPr>
          </a:p>
        </p:txBody>
      </p:sp>
      <p:pic>
        <p:nvPicPr>
          <p:cNvPr id="83" name="Picture 82">
            <a:extLst>
              <a:ext uri="{FF2B5EF4-FFF2-40B4-BE49-F238E27FC236}">
                <a16:creationId xmlns:a16="http://schemas.microsoft.com/office/drawing/2014/main" id="{505CDB72-8D3C-B8C3-B592-36203FA31AF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65339" y="3211731"/>
            <a:ext cx="2863419" cy="1177586"/>
          </a:xfrm>
          <a:prstGeom prst="rect">
            <a:avLst/>
          </a:prstGeom>
        </p:spPr>
      </p:pic>
      <p:sp>
        <p:nvSpPr>
          <p:cNvPr id="84" name="Rectangle 83">
            <a:extLst>
              <a:ext uri="{FF2B5EF4-FFF2-40B4-BE49-F238E27FC236}">
                <a16:creationId xmlns:a16="http://schemas.microsoft.com/office/drawing/2014/main" id="{5DBCA389-2F4A-5228-4E2B-DAAFE54C762C}"/>
              </a:ext>
            </a:extLst>
          </p:cNvPr>
          <p:cNvSpPr/>
          <p:nvPr/>
        </p:nvSpPr>
        <p:spPr>
          <a:xfrm>
            <a:off x="6090914" y="3166337"/>
            <a:ext cx="2012751" cy="1268374"/>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GB" sz="1100" b="1" dirty="0">
                <a:solidFill>
                  <a:schemeClr val="tx1"/>
                </a:solidFill>
              </a:rPr>
              <a:t>Description:</a:t>
            </a:r>
            <a:endParaRPr lang="en-GB" sz="1100" dirty="0">
              <a:solidFill>
                <a:schemeClr val="tx1"/>
              </a:solidFill>
            </a:endParaRPr>
          </a:p>
          <a:p>
            <a:r>
              <a:rPr lang="en-GB" sz="1100" dirty="0">
                <a:solidFill>
                  <a:schemeClr val="tx1"/>
                </a:solidFill>
              </a:rPr>
              <a:t>EFRAG ESRS (European Sustainability Reporting Standard)</a:t>
            </a:r>
          </a:p>
        </p:txBody>
      </p:sp>
      <p:sp>
        <p:nvSpPr>
          <p:cNvPr id="85" name="Rectangle 84">
            <a:extLst>
              <a:ext uri="{FF2B5EF4-FFF2-40B4-BE49-F238E27FC236}">
                <a16:creationId xmlns:a16="http://schemas.microsoft.com/office/drawing/2014/main" id="{B564D76A-1397-C221-AB61-38BDE504CF1F}"/>
              </a:ext>
            </a:extLst>
          </p:cNvPr>
          <p:cNvSpPr/>
          <p:nvPr/>
        </p:nvSpPr>
        <p:spPr>
          <a:xfrm>
            <a:off x="594543" y="4476902"/>
            <a:ext cx="2625152" cy="387726"/>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200" dirty="0">
                <a:solidFill>
                  <a:schemeClr val="tx1"/>
                </a:solidFill>
              </a:rPr>
              <a:t>Up to </a:t>
            </a:r>
            <a:r>
              <a:rPr lang="en-GB" sz="1200" b="1" dirty="0">
                <a:solidFill>
                  <a:schemeClr val="tx1"/>
                </a:solidFill>
              </a:rPr>
              <a:t>46 disclosures</a:t>
            </a:r>
            <a:endParaRPr lang="en-GB" sz="1200" dirty="0">
              <a:solidFill>
                <a:schemeClr val="tx1"/>
              </a:solidFill>
            </a:endParaRPr>
          </a:p>
        </p:txBody>
      </p:sp>
      <p:sp>
        <p:nvSpPr>
          <p:cNvPr id="86" name="Rectangle 85">
            <a:extLst>
              <a:ext uri="{FF2B5EF4-FFF2-40B4-BE49-F238E27FC236}">
                <a16:creationId xmlns:a16="http://schemas.microsoft.com/office/drawing/2014/main" id="{2F8C7FD3-750A-52BE-C3B2-7B02744BFD68}"/>
              </a:ext>
            </a:extLst>
          </p:cNvPr>
          <p:cNvSpPr/>
          <p:nvPr/>
        </p:nvSpPr>
        <p:spPr>
          <a:xfrm>
            <a:off x="3290006" y="4476902"/>
            <a:ext cx="2625152" cy="387726"/>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200" dirty="0">
                <a:solidFill>
                  <a:schemeClr val="tx1"/>
                </a:solidFill>
              </a:rPr>
              <a:t>Basic Module + up to </a:t>
            </a:r>
            <a:r>
              <a:rPr lang="en-GB" sz="1200" b="1" dirty="0">
                <a:solidFill>
                  <a:schemeClr val="tx1"/>
                </a:solidFill>
              </a:rPr>
              <a:t>42 disclosures</a:t>
            </a:r>
            <a:endParaRPr lang="en-GB" sz="1200" dirty="0">
              <a:solidFill>
                <a:schemeClr val="tx1"/>
              </a:solidFill>
            </a:endParaRPr>
          </a:p>
        </p:txBody>
      </p:sp>
      <p:sp>
        <p:nvSpPr>
          <p:cNvPr id="87" name="Rectangle 86">
            <a:extLst>
              <a:ext uri="{FF2B5EF4-FFF2-40B4-BE49-F238E27FC236}">
                <a16:creationId xmlns:a16="http://schemas.microsoft.com/office/drawing/2014/main" id="{36764A55-E8E8-2028-720A-448BC405B316}"/>
              </a:ext>
            </a:extLst>
          </p:cNvPr>
          <p:cNvSpPr/>
          <p:nvPr/>
        </p:nvSpPr>
        <p:spPr>
          <a:xfrm>
            <a:off x="6090915" y="4476902"/>
            <a:ext cx="5327999" cy="387726"/>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200" dirty="0">
                <a:solidFill>
                  <a:schemeClr val="tx1"/>
                </a:solidFill>
              </a:rPr>
              <a:t>Up to </a:t>
            </a:r>
            <a:r>
              <a:rPr lang="en-GB" sz="1200" b="1" dirty="0">
                <a:solidFill>
                  <a:schemeClr val="tx1"/>
                </a:solidFill>
              </a:rPr>
              <a:t>1,144 disclosures</a:t>
            </a:r>
            <a:endParaRPr lang="en-GB" sz="1200" dirty="0">
              <a:solidFill>
                <a:schemeClr val="tx1"/>
              </a:solidFill>
            </a:endParaRPr>
          </a:p>
        </p:txBody>
      </p:sp>
      <p:sp>
        <p:nvSpPr>
          <p:cNvPr id="88" name="Rectangle 87">
            <a:extLst>
              <a:ext uri="{FF2B5EF4-FFF2-40B4-BE49-F238E27FC236}">
                <a16:creationId xmlns:a16="http://schemas.microsoft.com/office/drawing/2014/main" id="{6E9CC998-A135-A85B-E5F3-D0C7962A4537}"/>
              </a:ext>
            </a:extLst>
          </p:cNvPr>
          <p:cNvSpPr/>
          <p:nvPr/>
        </p:nvSpPr>
        <p:spPr>
          <a:xfrm>
            <a:off x="6090914" y="2736420"/>
            <a:ext cx="5327999" cy="387726"/>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300" b="1" dirty="0">
                <a:solidFill>
                  <a:schemeClr val="tx1"/>
                </a:solidFill>
              </a:rPr>
              <a:t> General Disclosures + 10 Topical Standards</a:t>
            </a:r>
            <a:endParaRPr lang="en-GB" sz="1300" dirty="0">
              <a:solidFill>
                <a:schemeClr val="tx1"/>
              </a:solidFill>
            </a:endParaRPr>
          </a:p>
        </p:txBody>
      </p:sp>
      <p:sp>
        <p:nvSpPr>
          <p:cNvPr id="94" name="Speech Bubble: Rectangle with Corners Rounded 93">
            <a:extLst>
              <a:ext uri="{FF2B5EF4-FFF2-40B4-BE49-F238E27FC236}">
                <a16:creationId xmlns:a16="http://schemas.microsoft.com/office/drawing/2014/main" id="{26607039-68A5-1DBA-8BFD-45C590235F9F}"/>
              </a:ext>
            </a:extLst>
          </p:cNvPr>
          <p:cNvSpPr/>
          <p:nvPr/>
        </p:nvSpPr>
        <p:spPr>
          <a:xfrm>
            <a:off x="1101112" y="5283783"/>
            <a:ext cx="3215742" cy="705936"/>
          </a:xfrm>
          <a:prstGeom prst="wedgeRoundRectCallout">
            <a:avLst>
              <a:gd name="adj1" fmla="val 17526"/>
              <a:gd name="adj2" fmla="val -104411"/>
              <a:gd name="adj3" fmla="val 16667"/>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Disclosures selected based on </a:t>
            </a:r>
            <a:r>
              <a:rPr lang="en-GB" sz="1200" b="1" dirty="0">
                <a:solidFill>
                  <a:schemeClr val="tx1"/>
                </a:solidFill>
              </a:rPr>
              <a:t>Relevance</a:t>
            </a:r>
          </a:p>
        </p:txBody>
      </p:sp>
      <p:sp>
        <p:nvSpPr>
          <p:cNvPr id="95" name="Speech Bubble: Rectangle with Corners Rounded 94">
            <a:extLst>
              <a:ext uri="{FF2B5EF4-FFF2-40B4-BE49-F238E27FC236}">
                <a16:creationId xmlns:a16="http://schemas.microsoft.com/office/drawing/2014/main" id="{C38E9981-CF9E-CCA6-4E1B-578FDAAFF0B6}"/>
              </a:ext>
            </a:extLst>
          </p:cNvPr>
          <p:cNvSpPr/>
          <p:nvPr/>
        </p:nvSpPr>
        <p:spPr>
          <a:xfrm>
            <a:off x="6325985" y="5283783"/>
            <a:ext cx="3215742" cy="705936"/>
          </a:xfrm>
          <a:prstGeom prst="wedgeRoundRectCallout">
            <a:avLst>
              <a:gd name="adj1" fmla="val 17526"/>
              <a:gd name="adj2" fmla="val -104411"/>
              <a:gd name="adj3" fmla="val 16667"/>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200" dirty="0">
                <a:solidFill>
                  <a:schemeClr val="tx1"/>
                </a:solidFill>
              </a:rPr>
              <a:t>Disclosures selected based on </a:t>
            </a:r>
            <a:r>
              <a:rPr lang="en-GB" sz="1200" b="1" dirty="0">
                <a:solidFill>
                  <a:schemeClr val="tx1"/>
                </a:solidFill>
              </a:rPr>
              <a:t>Double Materiality Assessment</a:t>
            </a:r>
          </a:p>
        </p:txBody>
      </p:sp>
      <p:sp>
        <p:nvSpPr>
          <p:cNvPr id="4" name="Rectangle 3">
            <a:extLst>
              <a:ext uri="{FF2B5EF4-FFF2-40B4-BE49-F238E27FC236}">
                <a16:creationId xmlns:a16="http://schemas.microsoft.com/office/drawing/2014/main" id="{81CF9F02-2DD1-BE7F-8AE0-36E737BC0EE8}"/>
              </a:ext>
            </a:extLst>
          </p:cNvPr>
          <p:cNvSpPr/>
          <p:nvPr/>
        </p:nvSpPr>
        <p:spPr>
          <a:xfrm>
            <a:off x="579636" y="1130284"/>
            <a:ext cx="11223396" cy="43836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tx1"/>
                </a:solidFill>
              </a:rPr>
              <a:t>As a first step in aligning the ERA Framework with CSRD, epi first </a:t>
            </a:r>
            <a:r>
              <a:rPr lang="en-US" sz="1400" b="1" dirty="0">
                <a:solidFill>
                  <a:schemeClr val="tx1"/>
                </a:solidFill>
              </a:rPr>
              <a:t>assessed the complete CSRD reporting disclosure requirements for SMEs and Large Undertakings </a:t>
            </a:r>
            <a:r>
              <a:rPr lang="en-US" sz="1400" dirty="0">
                <a:solidFill>
                  <a:schemeClr val="tx1"/>
                </a:solidFill>
              </a:rPr>
              <a:t>(set out below):</a:t>
            </a:r>
            <a:endParaRPr lang="en-GB" sz="1400" dirty="0">
              <a:solidFill>
                <a:schemeClr val="tx1"/>
              </a:solidFill>
            </a:endParaRPr>
          </a:p>
        </p:txBody>
      </p:sp>
      <p:sp>
        <p:nvSpPr>
          <p:cNvPr id="7" name="Rectangle 6">
            <a:extLst>
              <a:ext uri="{FF2B5EF4-FFF2-40B4-BE49-F238E27FC236}">
                <a16:creationId xmlns:a16="http://schemas.microsoft.com/office/drawing/2014/main" id="{F45A96B9-8A90-244D-A936-3057C78BA054}"/>
              </a:ext>
            </a:extLst>
          </p:cNvPr>
          <p:cNvSpPr/>
          <p:nvPr/>
        </p:nvSpPr>
        <p:spPr>
          <a:xfrm>
            <a:off x="9819216" y="52209"/>
            <a:ext cx="1119717" cy="236091"/>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800" b="1" dirty="0"/>
              <a:t>SMEs</a:t>
            </a:r>
          </a:p>
        </p:txBody>
      </p:sp>
      <p:sp>
        <p:nvSpPr>
          <p:cNvPr id="8" name="Rectangle 7">
            <a:extLst>
              <a:ext uri="{FF2B5EF4-FFF2-40B4-BE49-F238E27FC236}">
                <a16:creationId xmlns:a16="http://schemas.microsoft.com/office/drawing/2014/main" id="{92C0D713-1C3E-1C11-6924-EDB6EE2956F6}"/>
              </a:ext>
            </a:extLst>
          </p:cNvPr>
          <p:cNvSpPr/>
          <p:nvPr/>
        </p:nvSpPr>
        <p:spPr>
          <a:xfrm>
            <a:off x="10938933" y="52209"/>
            <a:ext cx="1119717" cy="236091"/>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800" b="1" dirty="0"/>
              <a:t>Large Undertakings</a:t>
            </a:r>
          </a:p>
        </p:txBody>
      </p:sp>
      <p:sp>
        <p:nvSpPr>
          <p:cNvPr id="9" name="Rectangle 8">
            <a:extLst>
              <a:ext uri="{FF2B5EF4-FFF2-40B4-BE49-F238E27FC236}">
                <a16:creationId xmlns:a16="http://schemas.microsoft.com/office/drawing/2014/main" id="{060717C6-508A-1577-D7D4-C06ACCCE6985}"/>
              </a:ext>
            </a:extLst>
          </p:cNvPr>
          <p:cNvSpPr/>
          <p:nvPr/>
        </p:nvSpPr>
        <p:spPr>
          <a:xfrm>
            <a:off x="9819215" y="301076"/>
            <a:ext cx="1119717" cy="304178"/>
          </a:xfrm>
          <a:prstGeom prst="rect">
            <a:avLst/>
          </a:prstGeom>
          <a:solidFill>
            <a:srgbClr val="E7F9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800" b="1" dirty="0">
                <a:solidFill>
                  <a:schemeClr val="tx1"/>
                </a:solidFill>
              </a:rPr>
              <a:t>(a) Basic</a:t>
            </a:r>
          </a:p>
          <a:p>
            <a:r>
              <a:rPr lang="en-GB" sz="800" b="1" dirty="0">
                <a:solidFill>
                  <a:schemeClr val="tx1"/>
                </a:solidFill>
              </a:rPr>
              <a:t>(b) Comprehensive</a:t>
            </a:r>
          </a:p>
        </p:txBody>
      </p:sp>
      <p:sp>
        <p:nvSpPr>
          <p:cNvPr id="10" name="Rectangle 9">
            <a:extLst>
              <a:ext uri="{FF2B5EF4-FFF2-40B4-BE49-F238E27FC236}">
                <a16:creationId xmlns:a16="http://schemas.microsoft.com/office/drawing/2014/main" id="{CB9BE04C-D4ED-BE44-DEF0-A137CDDEF14C}"/>
              </a:ext>
            </a:extLst>
          </p:cNvPr>
          <p:cNvSpPr/>
          <p:nvPr/>
        </p:nvSpPr>
        <p:spPr>
          <a:xfrm>
            <a:off x="10938933" y="301076"/>
            <a:ext cx="1119717" cy="304178"/>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800" b="1" dirty="0">
                <a:solidFill>
                  <a:schemeClr val="tx1"/>
                </a:solidFill>
              </a:rPr>
              <a:t>(a) Basic</a:t>
            </a:r>
          </a:p>
          <a:p>
            <a:r>
              <a:rPr lang="en-GB" sz="800" b="1" dirty="0">
                <a:solidFill>
                  <a:schemeClr val="tx1"/>
                </a:solidFill>
              </a:rPr>
              <a:t>(b) Comprehensive</a:t>
            </a:r>
          </a:p>
        </p:txBody>
      </p:sp>
      <p:sp>
        <p:nvSpPr>
          <p:cNvPr id="11" name="Slide Number Placeholder 4">
            <a:extLst>
              <a:ext uri="{FF2B5EF4-FFF2-40B4-BE49-F238E27FC236}">
                <a16:creationId xmlns:a16="http://schemas.microsoft.com/office/drawing/2014/main" id="{EB00FF6C-8AD8-4901-6E88-DC6C44DBA509}"/>
              </a:ext>
            </a:extLst>
          </p:cNvPr>
          <p:cNvSpPr txBox="1">
            <a:spLocks/>
          </p:cNvSpPr>
          <p:nvPr/>
        </p:nvSpPr>
        <p:spPr>
          <a:xfrm>
            <a:off x="579636" y="6385555"/>
            <a:ext cx="2714919" cy="365125"/>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F8E7432-9A93-4FF1-8E8F-582AF910147E}" type="slidenum">
              <a:rPr lang="en-GB" smtClean="0"/>
              <a:pPr/>
              <a:t>13</a:t>
            </a:fld>
            <a:endParaRPr lang="en-GB" dirty="0"/>
          </a:p>
        </p:txBody>
      </p:sp>
    </p:spTree>
    <p:extLst>
      <p:ext uri="{BB962C8B-B14F-4D97-AF65-F5344CB8AC3E}">
        <p14:creationId xmlns:p14="http://schemas.microsoft.com/office/powerpoint/2010/main" val="9976431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12AF0-6E80-2E09-CE88-F33C9BE29B06}"/>
              </a:ext>
            </a:extLst>
          </p:cNvPr>
          <p:cNvSpPr>
            <a:spLocks noGrp="1"/>
          </p:cNvSpPr>
          <p:nvPr>
            <p:ph type="title"/>
          </p:nvPr>
        </p:nvSpPr>
        <p:spPr/>
        <p:txBody>
          <a:bodyPr/>
          <a:lstStyle/>
          <a:p>
            <a:r>
              <a:rPr lang="en-GB" dirty="0"/>
              <a:t>KPI Framework Development Process</a:t>
            </a:r>
          </a:p>
        </p:txBody>
      </p:sp>
      <p:sp>
        <p:nvSpPr>
          <p:cNvPr id="3" name="Text Placeholder 2">
            <a:extLst>
              <a:ext uri="{FF2B5EF4-FFF2-40B4-BE49-F238E27FC236}">
                <a16:creationId xmlns:a16="http://schemas.microsoft.com/office/drawing/2014/main" id="{0C50F568-3B8B-D559-F0D0-E67891F032F4}"/>
              </a:ext>
            </a:extLst>
          </p:cNvPr>
          <p:cNvSpPr>
            <a:spLocks noGrp="1"/>
          </p:cNvSpPr>
          <p:nvPr>
            <p:ph type="body" sz="quarter" idx="10"/>
          </p:nvPr>
        </p:nvSpPr>
        <p:spPr>
          <a:xfrm>
            <a:off x="579636" y="668515"/>
            <a:ext cx="11128270" cy="814112"/>
          </a:xfrm>
        </p:spPr>
        <p:txBody>
          <a:bodyPr/>
          <a:lstStyle/>
          <a:p>
            <a:r>
              <a:rPr lang="en-GB" dirty="0"/>
              <a:t>Metrics and Targets were included in the ERA Sustainability KPI Framework 3.0, but Policies and Actions disclosures have been excluded</a:t>
            </a:r>
          </a:p>
        </p:txBody>
      </p:sp>
      <p:sp>
        <p:nvSpPr>
          <p:cNvPr id="5" name="Slide Number Placeholder 4">
            <a:extLst>
              <a:ext uri="{FF2B5EF4-FFF2-40B4-BE49-F238E27FC236}">
                <a16:creationId xmlns:a16="http://schemas.microsoft.com/office/drawing/2014/main" id="{BADD35AC-AF89-384D-3295-C8C6D55DFE88}"/>
              </a:ext>
            </a:extLst>
          </p:cNvPr>
          <p:cNvSpPr>
            <a:spLocks noGrp="1"/>
          </p:cNvSpPr>
          <p:nvPr>
            <p:ph type="sldNum" sz="quarter" idx="4"/>
          </p:nvPr>
        </p:nvSpPr>
        <p:spPr>
          <a:xfrm>
            <a:off x="579636" y="6385555"/>
            <a:ext cx="2714919" cy="365125"/>
          </a:xfrm>
        </p:spPr>
        <p:txBody>
          <a:bodyPr/>
          <a:lstStyle/>
          <a:p>
            <a:fld id="{3F8E7432-9A93-4FF1-8E8F-582AF910147E}" type="slidenum">
              <a:rPr lang="en-GB" smtClean="0"/>
              <a:pPr/>
              <a:t>14</a:t>
            </a:fld>
            <a:endParaRPr lang="en-GB" dirty="0"/>
          </a:p>
        </p:txBody>
      </p:sp>
      <p:sp>
        <p:nvSpPr>
          <p:cNvPr id="7" name="Rectangle: Rounded Corners 6">
            <a:extLst>
              <a:ext uri="{FF2B5EF4-FFF2-40B4-BE49-F238E27FC236}">
                <a16:creationId xmlns:a16="http://schemas.microsoft.com/office/drawing/2014/main" id="{6CA5EFEC-4200-F01B-79FA-C34DC78B5DFF}"/>
              </a:ext>
            </a:extLst>
          </p:cNvPr>
          <p:cNvSpPr/>
          <p:nvPr/>
        </p:nvSpPr>
        <p:spPr>
          <a:xfrm>
            <a:off x="1909635" y="2356881"/>
            <a:ext cx="9304058" cy="636961"/>
          </a:xfrm>
          <a:prstGeom prst="round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400" b="1" dirty="0">
                <a:solidFill>
                  <a:schemeClr val="tx1">
                    <a:lumMod val="85000"/>
                    <a:lumOff val="15000"/>
                  </a:schemeClr>
                </a:solidFill>
              </a:rPr>
              <a:t>Policies</a:t>
            </a:r>
          </a:p>
        </p:txBody>
      </p:sp>
      <p:sp>
        <p:nvSpPr>
          <p:cNvPr id="8" name="Rectangle: Rounded Corners 7">
            <a:extLst>
              <a:ext uri="{FF2B5EF4-FFF2-40B4-BE49-F238E27FC236}">
                <a16:creationId xmlns:a16="http://schemas.microsoft.com/office/drawing/2014/main" id="{78979704-739F-BF41-4909-5D0B771A296B}"/>
              </a:ext>
            </a:extLst>
          </p:cNvPr>
          <p:cNvSpPr/>
          <p:nvPr/>
        </p:nvSpPr>
        <p:spPr>
          <a:xfrm>
            <a:off x="1909635" y="3067788"/>
            <a:ext cx="9304058" cy="636961"/>
          </a:xfrm>
          <a:prstGeom prst="round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400" b="1" dirty="0">
                <a:solidFill>
                  <a:schemeClr val="tx1">
                    <a:lumMod val="85000"/>
                    <a:lumOff val="15000"/>
                  </a:schemeClr>
                </a:solidFill>
              </a:rPr>
              <a:t>Actions</a:t>
            </a:r>
          </a:p>
        </p:txBody>
      </p:sp>
      <p:sp>
        <p:nvSpPr>
          <p:cNvPr id="9" name="Rectangle: Rounded Corners 8">
            <a:extLst>
              <a:ext uri="{FF2B5EF4-FFF2-40B4-BE49-F238E27FC236}">
                <a16:creationId xmlns:a16="http://schemas.microsoft.com/office/drawing/2014/main" id="{4544C920-E0D0-4BAA-F7E9-68D3506ABA0B}"/>
              </a:ext>
            </a:extLst>
          </p:cNvPr>
          <p:cNvSpPr/>
          <p:nvPr/>
        </p:nvSpPr>
        <p:spPr>
          <a:xfrm>
            <a:off x="1909635" y="4489603"/>
            <a:ext cx="9304058" cy="636961"/>
          </a:xfrm>
          <a:prstGeom prst="roundRect">
            <a:avLst/>
          </a:prstGeom>
          <a:solidFill>
            <a:srgbClr val="81AB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400" b="1" dirty="0"/>
              <a:t>Targets</a:t>
            </a:r>
          </a:p>
        </p:txBody>
      </p:sp>
      <p:sp>
        <p:nvSpPr>
          <p:cNvPr id="10" name="Rectangle: Rounded Corners 9">
            <a:extLst>
              <a:ext uri="{FF2B5EF4-FFF2-40B4-BE49-F238E27FC236}">
                <a16:creationId xmlns:a16="http://schemas.microsoft.com/office/drawing/2014/main" id="{9F56456A-1237-2DF1-9781-545D4A9D2DB8}"/>
              </a:ext>
            </a:extLst>
          </p:cNvPr>
          <p:cNvSpPr/>
          <p:nvPr/>
        </p:nvSpPr>
        <p:spPr>
          <a:xfrm>
            <a:off x="1909635" y="3778695"/>
            <a:ext cx="9304058" cy="636961"/>
          </a:xfrm>
          <a:prstGeom prst="roundRect">
            <a:avLst/>
          </a:prstGeom>
          <a:solidFill>
            <a:srgbClr val="81AB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400" b="1" dirty="0"/>
              <a:t>Metrics</a:t>
            </a:r>
          </a:p>
        </p:txBody>
      </p:sp>
      <p:sp>
        <p:nvSpPr>
          <p:cNvPr id="11" name="Rectangle 10">
            <a:extLst>
              <a:ext uri="{FF2B5EF4-FFF2-40B4-BE49-F238E27FC236}">
                <a16:creationId xmlns:a16="http://schemas.microsoft.com/office/drawing/2014/main" id="{D5E902FE-83D1-7C9B-6A4D-E5274C02A692}"/>
              </a:ext>
            </a:extLst>
          </p:cNvPr>
          <p:cNvSpPr/>
          <p:nvPr/>
        </p:nvSpPr>
        <p:spPr>
          <a:xfrm>
            <a:off x="5292383" y="1970242"/>
            <a:ext cx="1841655" cy="3145744"/>
          </a:xfrm>
          <a:prstGeom prst="rect">
            <a:avLst/>
          </a:prstGeom>
          <a:solidFill>
            <a:srgbClr val="268B83"/>
          </a:solidFill>
          <a:ln w="12700" cap="flat" cmpd="sng" algn="ctr">
            <a:solidFill>
              <a:srgbClr val="268B83"/>
            </a:solidFill>
            <a:prstDash val="solid"/>
            <a:miter lim="800000"/>
          </a:ln>
          <a:effectLst/>
        </p:spPr>
        <p:txBody>
          <a:bodyPr lIns="72000" tIns="72000" rIns="72000" bIns="72000" rtlCol="0" anchor="t"/>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rPr>
              <a:t>Environmental</a:t>
            </a:r>
          </a:p>
        </p:txBody>
      </p:sp>
      <p:sp>
        <p:nvSpPr>
          <p:cNvPr id="12" name="Rectangle 11">
            <a:extLst>
              <a:ext uri="{FF2B5EF4-FFF2-40B4-BE49-F238E27FC236}">
                <a16:creationId xmlns:a16="http://schemas.microsoft.com/office/drawing/2014/main" id="{D29464C8-E9DA-6CA0-F714-02C082BFC407}"/>
              </a:ext>
            </a:extLst>
          </p:cNvPr>
          <p:cNvSpPr/>
          <p:nvPr/>
        </p:nvSpPr>
        <p:spPr>
          <a:xfrm>
            <a:off x="7254564" y="1970242"/>
            <a:ext cx="1841655" cy="3145744"/>
          </a:xfrm>
          <a:prstGeom prst="rect">
            <a:avLst/>
          </a:prstGeom>
          <a:solidFill>
            <a:srgbClr val="0584AA"/>
          </a:solidFill>
          <a:ln w="12700" cap="flat" cmpd="sng" algn="ctr">
            <a:solidFill>
              <a:srgbClr val="0584AA"/>
            </a:solidFill>
            <a:prstDash val="solid"/>
            <a:miter lim="800000"/>
          </a:ln>
          <a:effectLst/>
        </p:spPr>
        <p:txBody>
          <a:bodyPr lIns="72000" tIns="72000" rIns="72000" bIns="72000" rtlCol="0" anchor="t"/>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rPr>
              <a:t>Social</a:t>
            </a:r>
          </a:p>
        </p:txBody>
      </p:sp>
      <p:sp>
        <p:nvSpPr>
          <p:cNvPr id="13" name="Rectangle 12">
            <a:extLst>
              <a:ext uri="{FF2B5EF4-FFF2-40B4-BE49-F238E27FC236}">
                <a16:creationId xmlns:a16="http://schemas.microsoft.com/office/drawing/2014/main" id="{0814F4D1-878C-AC53-3267-81AAA0B8EDD3}"/>
              </a:ext>
            </a:extLst>
          </p:cNvPr>
          <p:cNvSpPr/>
          <p:nvPr/>
        </p:nvSpPr>
        <p:spPr>
          <a:xfrm>
            <a:off x="9192109" y="1968509"/>
            <a:ext cx="1841655" cy="3145744"/>
          </a:xfrm>
          <a:prstGeom prst="rect">
            <a:avLst/>
          </a:prstGeom>
          <a:solidFill>
            <a:srgbClr val="833385"/>
          </a:solidFill>
          <a:ln w="12700" cap="flat" cmpd="sng" algn="ctr">
            <a:solidFill>
              <a:srgbClr val="833385"/>
            </a:solidFill>
            <a:prstDash val="solid"/>
            <a:miter lim="800000"/>
          </a:ln>
          <a:effectLst/>
        </p:spPr>
        <p:txBody>
          <a:bodyPr lIns="72000" tIns="72000" rIns="72000" bIns="72000" rtlCol="0" anchor="t"/>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rPr>
              <a:t>Governance</a:t>
            </a:r>
          </a:p>
        </p:txBody>
      </p:sp>
      <p:sp>
        <p:nvSpPr>
          <p:cNvPr id="14" name="Rectangle: Rounded Corners 13">
            <a:extLst>
              <a:ext uri="{FF2B5EF4-FFF2-40B4-BE49-F238E27FC236}">
                <a16:creationId xmlns:a16="http://schemas.microsoft.com/office/drawing/2014/main" id="{E54DB35C-B04C-48F2-9B0A-640613B50EE4}"/>
              </a:ext>
            </a:extLst>
          </p:cNvPr>
          <p:cNvSpPr/>
          <p:nvPr/>
        </p:nvSpPr>
        <p:spPr>
          <a:xfrm>
            <a:off x="5409618" y="2298474"/>
            <a:ext cx="1614147" cy="422369"/>
          </a:xfrm>
          <a:prstGeom prst="roundRect">
            <a:avLst/>
          </a:prstGeom>
          <a:solidFill>
            <a:srgbClr val="ECFAF9"/>
          </a:solidFill>
          <a:ln w="28575" cap="flat" cmpd="sng" algn="ctr">
            <a:noFill/>
            <a:prstDash val="solid"/>
            <a:miter lim="800000"/>
          </a:ln>
          <a:effectLst/>
        </p:spPr>
        <p:txBody>
          <a:bodyPr lIns="0" tIns="0" rIns="0" bIns="0" rtlCol="0" anchor="ctr"/>
          <a:lstStyle/>
          <a:p>
            <a:pPr algn="ctr" defTabSz="914377">
              <a:spcAft>
                <a:spcPts val="600"/>
              </a:spcAft>
            </a:pPr>
            <a:r>
              <a:rPr lang="en-GB" sz="1100" kern="0" dirty="0">
                <a:solidFill>
                  <a:srgbClr val="268B83"/>
                </a:solidFill>
              </a:rPr>
              <a:t>ESRS E1: Climate Change</a:t>
            </a:r>
          </a:p>
        </p:txBody>
      </p:sp>
      <p:sp>
        <p:nvSpPr>
          <p:cNvPr id="15" name="Rectangle: Rounded Corners 14">
            <a:extLst>
              <a:ext uri="{FF2B5EF4-FFF2-40B4-BE49-F238E27FC236}">
                <a16:creationId xmlns:a16="http://schemas.microsoft.com/office/drawing/2014/main" id="{FB3124E5-BB72-EAD2-D832-8DD44A724A5A}"/>
              </a:ext>
            </a:extLst>
          </p:cNvPr>
          <p:cNvSpPr/>
          <p:nvPr/>
        </p:nvSpPr>
        <p:spPr>
          <a:xfrm>
            <a:off x="5409617" y="2794042"/>
            <a:ext cx="1614148" cy="422369"/>
          </a:xfrm>
          <a:prstGeom prst="roundRect">
            <a:avLst/>
          </a:prstGeom>
          <a:solidFill>
            <a:srgbClr val="ECFAF9"/>
          </a:solidFill>
          <a:ln w="12700" cap="flat" cmpd="sng" algn="ctr">
            <a:noFill/>
            <a:prstDash val="solid"/>
            <a:miter lim="800000"/>
          </a:ln>
          <a:effectLst/>
        </p:spPr>
        <p:txBody>
          <a:bodyPr lIns="0" tIns="0" rIns="0" bIns="0" rtlCol="0" anchor="ctr"/>
          <a:lstStyle/>
          <a:p>
            <a:pPr algn="ctr" defTabSz="914377">
              <a:spcAft>
                <a:spcPts val="600"/>
              </a:spcAft>
            </a:pPr>
            <a:r>
              <a:rPr lang="en-GB" sz="1100" kern="0" dirty="0">
                <a:solidFill>
                  <a:srgbClr val="268B83"/>
                </a:solidFill>
              </a:rPr>
              <a:t>ESRS E2: Pollution</a:t>
            </a:r>
          </a:p>
        </p:txBody>
      </p:sp>
      <p:sp>
        <p:nvSpPr>
          <p:cNvPr id="16" name="Rectangle: Rounded Corners 15">
            <a:extLst>
              <a:ext uri="{FF2B5EF4-FFF2-40B4-BE49-F238E27FC236}">
                <a16:creationId xmlns:a16="http://schemas.microsoft.com/office/drawing/2014/main" id="{7C225EBB-CBFE-C103-2CA3-688DEF8B8FBE}"/>
              </a:ext>
            </a:extLst>
          </p:cNvPr>
          <p:cNvSpPr/>
          <p:nvPr/>
        </p:nvSpPr>
        <p:spPr>
          <a:xfrm>
            <a:off x="5409617" y="3289609"/>
            <a:ext cx="1614148" cy="422369"/>
          </a:xfrm>
          <a:prstGeom prst="roundRect">
            <a:avLst/>
          </a:prstGeom>
          <a:solidFill>
            <a:srgbClr val="ECFAF9"/>
          </a:solidFill>
          <a:ln w="12700" cap="flat" cmpd="sng" algn="ctr">
            <a:noFill/>
            <a:prstDash val="solid"/>
            <a:miter lim="800000"/>
          </a:ln>
          <a:effectLst/>
        </p:spPr>
        <p:txBody>
          <a:bodyPr lIns="0" tIns="0" rIns="0" bIns="0" rtlCol="0" anchor="ctr"/>
          <a:lstStyle/>
          <a:p>
            <a:pPr algn="ctr" defTabSz="914377">
              <a:spcAft>
                <a:spcPts val="600"/>
              </a:spcAft>
            </a:pPr>
            <a:r>
              <a:rPr lang="en-GB" sz="1100" kern="0" dirty="0">
                <a:solidFill>
                  <a:srgbClr val="268B83"/>
                </a:solidFill>
              </a:rPr>
              <a:t>ESRS E3: Water &amp; Marine Resources</a:t>
            </a:r>
          </a:p>
        </p:txBody>
      </p:sp>
      <p:sp>
        <p:nvSpPr>
          <p:cNvPr id="17" name="Rectangle: Rounded Corners 16">
            <a:extLst>
              <a:ext uri="{FF2B5EF4-FFF2-40B4-BE49-F238E27FC236}">
                <a16:creationId xmlns:a16="http://schemas.microsoft.com/office/drawing/2014/main" id="{5FC9CF9A-A358-6FB1-CD47-337EC13526DE}"/>
              </a:ext>
            </a:extLst>
          </p:cNvPr>
          <p:cNvSpPr/>
          <p:nvPr/>
        </p:nvSpPr>
        <p:spPr>
          <a:xfrm>
            <a:off x="5409617" y="3785176"/>
            <a:ext cx="1614148" cy="422369"/>
          </a:xfrm>
          <a:prstGeom prst="roundRect">
            <a:avLst/>
          </a:prstGeom>
          <a:solidFill>
            <a:srgbClr val="ECFAF9"/>
          </a:solidFill>
          <a:ln w="12700" cap="flat" cmpd="sng" algn="ctr">
            <a:noFill/>
            <a:prstDash val="solid"/>
            <a:miter lim="800000"/>
          </a:ln>
          <a:effectLst/>
        </p:spPr>
        <p:txBody>
          <a:bodyPr lIns="0" tIns="0" rIns="0" bIns="0" rtlCol="0" anchor="ctr"/>
          <a:lstStyle/>
          <a:p>
            <a:pPr algn="ctr" defTabSz="914377">
              <a:spcAft>
                <a:spcPts val="600"/>
              </a:spcAft>
            </a:pPr>
            <a:r>
              <a:rPr lang="en-GB" sz="1100" kern="0" dirty="0">
                <a:solidFill>
                  <a:srgbClr val="268B83"/>
                </a:solidFill>
              </a:rPr>
              <a:t>ESRS E4: Biodiversity &amp; Ecosystems</a:t>
            </a:r>
          </a:p>
        </p:txBody>
      </p:sp>
      <p:sp>
        <p:nvSpPr>
          <p:cNvPr id="18" name="Rectangle: Rounded Corners 17">
            <a:extLst>
              <a:ext uri="{FF2B5EF4-FFF2-40B4-BE49-F238E27FC236}">
                <a16:creationId xmlns:a16="http://schemas.microsoft.com/office/drawing/2014/main" id="{B849FD89-EEF3-42CF-2338-C7CD4D754702}"/>
              </a:ext>
            </a:extLst>
          </p:cNvPr>
          <p:cNvSpPr/>
          <p:nvPr/>
        </p:nvSpPr>
        <p:spPr>
          <a:xfrm>
            <a:off x="5409617" y="4280744"/>
            <a:ext cx="1614148" cy="422369"/>
          </a:xfrm>
          <a:prstGeom prst="roundRect">
            <a:avLst/>
          </a:prstGeom>
          <a:solidFill>
            <a:srgbClr val="ECFAF9"/>
          </a:solidFill>
          <a:ln w="12700" cap="flat" cmpd="sng" algn="ctr">
            <a:noFill/>
            <a:prstDash val="solid"/>
            <a:miter lim="800000"/>
          </a:ln>
          <a:effectLst/>
        </p:spPr>
        <p:txBody>
          <a:bodyPr lIns="0" tIns="0" rIns="0" bIns="0" rtlCol="0" anchor="ctr"/>
          <a:lstStyle/>
          <a:p>
            <a:pPr algn="ctr" defTabSz="914377">
              <a:spcAft>
                <a:spcPts val="600"/>
              </a:spcAft>
            </a:pPr>
            <a:r>
              <a:rPr lang="en-GB" sz="1100" kern="0" dirty="0">
                <a:solidFill>
                  <a:srgbClr val="268B83"/>
                </a:solidFill>
              </a:rPr>
              <a:t>ESRS E5: Resource Use &amp; Circular Economy</a:t>
            </a:r>
          </a:p>
        </p:txBody>
      </p:sp>
      <p:sp>
        <p:nvSpPr>
          <p:cNvPr id="19" name="Rectangle: Rounded Corners 18">
            <a:extLst>
              <a:ext uri="{FF2B5EF4-FFF2-40B4-BE49-F238E27FC236}">
                <a16:creationId xmlns:a16="http://schemas.microsoft.com/office/drawing/2014/main" id="{54994165-B9C1-2825-0A38-05BF77DB4C29}"/>
              </a:ext>
            </a:extLst>
          </p:cNvPr>
          <p:cNvSpPr/>
          <p:nvPr/>
        </p:nvSpPr>
        <p:spPr>
          <a:xfrm>
            <a:off x="7375325" y="2794042"/>
            <a:ext cx="1614148" cy="422369"/>
          </a:xfrm>
          <a:prstGeom prst="roundRect">
            <a:avLst/>
          </a:prstGeom>
          <a:solidFill>
            <a:srgbClr val="D6F4FE"/>
          </a:solidFill>
          <a:ln w="28575" cap="flat" cmpd="sng" algn="ctr">
            <a:noFill/>
            <a:prstDash val="sysDash"/>
            <a:miter lim="800000"/>
          </a:ln>
          <a:effectLst/>
        </p:spPr>
        <p:txBody>
          <a:bodyPr lIns="54000" tIns="36000" rIns="0" bIns="36000" rtlCol="0" anchor="ctr"/>
          <a:lstStyle/>
          <a:p>
            <a:pPr algn="ctr" defTabSz="914377">
              <a:spcAft>
                <a:spcPts val="600"/>
              </a:spcAft>
            </a:pPr>
            <a:r>
              <a:rPr lang="en-GB" sz="1100" kern="0" dirty="0">
                <a:solidFill>
                  <a:srgbClr val="0584AA"/>
                </a:solidFill>
              </a:rPr>
              <a:t>ESRS S2: Workers In The Value Chain </a:t>
            </a:r>
          </a:p>
        </p:txBody>
      </p:sp>
      <p:sp>
        <p:nvSpPr>
          <p:cNvPr id="20" name="Rectangle: Rounded Corners 19">
            <a:extLst>
              <a:ext uri="{FF2B5EF4-FFF2-40B4-BE49-F238E27FC236}">
                <a16:creationId xmlns:a16="http://schemas.microsoft.com/office/drawing/2014/main" id="{90368F60-9AA2-1420-9BBC-6644DD7023A0}"/>
              </a:ext>
            </a:extLst>
          </p:cNvPr>
          <p:cNvSpPr/>
          <p:nvPr/>
        </p:nvSpPr>
        <p:spPr>
          <a:xfrm>
            <a:off x="7375325" y="3289609"/>
            <a:ext cx="1614148" cy="422369"/>
          </a:xfrm>
          <a:prstGeom prst="roundRect">
            <a:avLst/>
          </a:prstGeom>
          <a:solidFill>
            <a:srgbClr val="D6F4FE"/>
          </a:solidFill>
          <a:ln w="28575" cap="flat" cmpd="sng" algn="ctr">
            <a:noFill/>
            <a:prstDash val="sysDash"/>
            <a:miter lim="800000"/>
          </a:ln>
          <a:effectLst/>
        </p:spPr>
        <p:txBody>
          <a:bodyPr lIns="54000" tIns="36000" rIns="0" bIns="36000" rtlCol="0" anchor="ctr"/>
          <a:lstStyle/>
          <a:p>
            <a:pPr algn="ctr" defTabSz="914377">
              <a:spcAft>
                <a:spcPts val="600"/>
              </a:spcAft>
            </a:pPr>
            <a:r>
              <a:rPr lang="en-GB" sz="1100" kern="0" dirty="0">
                <a:solidFill>
                  <a:srgbClr val="0584AA"/>
                </a:solidFill>
              </a:rPr>
              <a:t>ESRS S3: Affected Communities </a:t>
            </a:r>
          </a:p>
        </p:txBody>
      </p:sp>
      <p:sp>
        <p:nvSpPr>
          <p:cNvPr id="21" name="Rectangle: Rounded Corners 20">
            <a:extLst>
              <a:ext uri="{FF2B5EF4-FFF2-40B4-BE49-F238E27FC236}">
                <a16:creationId xmlns:a16="http://schemas.microsoft.com/office/drawing/2014/main" id="{FA385FFB-0382-7178-9710-6AEEAA68B812}"/>
              </a:ext>
            </a:extLst>
          </p:cNvPr>
          <p:cNvSpPr/>
          <p:nvPr/>
        </p:nvSpPr>
        <p:spPr>
          <a:xfrm>
            <a:off x="7375325" y="3785176"/>
            <a:ext cx="1614148" cy="422369"/>
          </a:xfrm>
          <a:prstGeom prst="roundRect">
            <a:avLst/>
          </a:prstGeom>
          <a:solidFill>
            <a:srgbClr val="D6F4FE"/>
          </a:solidFill>
          <a:ln w="28575" cap="flat" cmpd="sng" algn="ctr">
            <a:noFill/>
            <a:prstDash val="sysDash"/>
            <a:miter lim="800000"/>
          </a:ln>
          <a:effectLst/>
        </p:spPr>
        <p:txBody>
          <a:bodyPr lIns="54000" tIns="36000" rIns="0" bIns="36000" rtlCol="0" anchor="ctr"/>
          <a:lstStyle/>
          <a:p>
            <a:pPr algn="ctr" defTabSz="914377">
              <a:spcAft>
                <a:spcPts val="600"/>
              </a:spcAft>
            </a:pPr>
            <a:r>
              <a:rPr lang="en-GB" sz="1100" kern="0" dirty="0">
                <a:solidFill>
                  <a:srgbClr val="0584AA"/>
                </a:solidFill>
              </a:rPr>
              <a:t>ESRS S4: Consumers &amp; End Consumers </a:t>
            </a:r>
          </a:p>
        </p:txBody>
      </p:sp>
      <p:sp>
        <p:nvSpPr>
          <p:cNvPr id="22" name="Rectangle: Rounded Corners 21">
            <a:extLst>
              <a:ext uri="{FF2B5EF4-FFF2-40B4-BE49-F238E27FC236}">
                <a16:creationId xmlns:a16="http://schemas.microsoft.com/office/drawing/2014/main" id="{3DDED9C5-8257-8023-1A41-A907F8A8B78A}"/>
              </a:ext>
            </a:extLst>
          </p:cNvPr>
          <p:cNvSpPr/>
          <p:nvPr/>
        </p:nvSpPr>
        <p:spPr>
          <a:xfrm>
            <a:off x="9285267" y="2298474"/>
            <a:ext cx="1614148" cy="422369"/>
          </a:xfrm>
          <a:prstGeom prst="roundRect">
            <a:avLst/>
          </a:prstGeom>
          <a:solidFill>
            <a:srgbClr val="EFD8F0"/>
          </a:solidFill>
          <a:ln w="12700" cap="flat" cmpd="sng" algn="ctr">
            <a:noFill/>
            <a:prstDash val="solid"/>
            <a:miter lim="800000"/>
          </a:ln>
          <a:effectLst/>
        </p:spPr>
        <p:txBody>
          <a:bodyPr lIns="36000" tIns="36000" rIns="0" bIns="36000" rtlCol="0" anchor="ctr"/>
          <a:lstStyle/>
          <a:p>
            <a:pPr algn="ctr" defTabSz="914377">
              <a:spcAft>
                <a:spcPts val="600"/>
              </a:spcAft>
            </a:pPr>
            <a:r>
              <a:rPr lang="en-GB" sz="1100" kern="0" dirty="0">
                <a:solidFill>
                  <a:srgbClr val="833385"/>
                </a:solidFill>
              </a:rPr>
              <a:t>ESRS G1: Business Conduct</a:t>
            </a:r>
          </a:p>
        </p:txBody>
      </p:sp>
      <p:sp>
        <p:nvSpPr>
          <p:cNvPr id="24" name="Rectangle: Rounded Corners 23">
            <a:extLst>
              <a:ext uri="{FF2B5EF4-FFF2-40B4-BE49-F238E27FC236}">
                <a16:creationId xmlns:a16="http://schemas.microsoft.com/office/drawing/2014/main" id="{653E8F9E-A7F5-B5AB-E121-7B2FF4921354}"/>
              </a:ext>
            </a:extLst>
          </p:cNvPr>
          <p:cNvSpPr/>
          <p:nvPr/>
        </p:nvSpPr>
        <p:spPr>
          <a:xfrm>
            <a:off x="5409618" y="4776308"/>
            <a:ext cx="5489798" cy="273541"/>
          </a:xfrm>
          <a:prstGeom prst="roundRect">
            <a:avLst/>
          </a:prstGeom>
          <a:solidFill>
            <a:schemeClr val="bg1">
              <a:lumMod val="85000"/>
            </a:schemeClr>
          </a:solidFill>
          <a:ln w="28575" cap="flat" cmpd="sng" algn="ctr">
            <a:noFill/>
            <a:prstDash val="sysDash"/>
            <a:miter lim="800000"/>
          </a:ln>
          <a:effectLst/>
        </p:spPr>
        <p:txBody>
          <a:bodyPr lIns="54000" tIns="36000" rIns="0" bIns="36000" rtlCol="0" anchor="ctr"/>
          <a:lstStyle/>
          <a:p>
            <a:pPr algn="ctr" defTabSz="914377">
              <a:spcAft>
                <a:spcPts val="600"/>
              </a:spcAft>
            </a:pPr>
            <a:r>
              <a:rPr lang="en-GB" sz="1100" kern="0" dirty="0">
                <a:solidFill>
                  <a:schemeClr val="accent4"/>
                </a:solidFill>
              </a:rPr>
              <a:t>+ Additional Entity-Specific or Sector-Specific Disclosures </a:t>
            </a:r>
          </a:p>
        </p:txBody>
      </p:sp>
      <p:sp>
        <p:nvSpPr>
          <p:cNvPr id="25" name="Rectangle: Rounded Corners 24">
            <a:extLst>
              <a:ext uri="{FF2B5EF4-FFF2-40B4-BE49-F238E27FC236}">
                <a16:creationId xmlns:a16="http://schemas.microsoft.com/office/drawing/2014/main" id="{B945C5FC-FFBC-3931-F8F6-EFCB09A30EC1}"/>
              </a:ext>
            </a:extLst>
          </p:cNvPr>
          <p:cNvSpPr/>
          <p:nvPr/>
        </p:nvSpPr>
        <p:spPr>
          <a:xfrm>
            <a:off x="7375324" y="2298474"/>
            <a:ext cx="1614148" cy="422369"/>
          </a:xfrm>
          <a:prstGeom prst="roundRect">
            <a:avLst/>
          </a:prstGeom>
          <a:solidFill>
            <a:srgbClr val="D6F4FE"/>
          </a:solidFill>
          <a:ln w="28575" cap="flat" cmpd="sng" algn="ctr">
            <a:noFill/>
            <a:prstDash val="sysDash"/>
            <a:miter lim="800000"/>
          </a:ln>
          <a:effectLst/>
        </p:spPr>
        <p:txBody>
          <a:bodyPr lIns="54000" tIns="36000" rIns="0" bIns="36000" rtlCol="0" anchor="ctr"/>
          <a:lstStyle/>
          <a:p>
            <a:pPr algn="ctr" defTabSz="914377">
              <a:spcAft>
                <a:spcPts val="600"/>
              </a:spcAft>
            </a:pPr>
            <a:r>
              <a:rPr lang="en-GB" sz="1100" kern="0" dirty="0">
                <a:solidFill>
                  <a:srgbClr val="0584AA"/>
                </a:solidFill>
              </a:rPr>
              <a:t>ESRS S1: Own Workforce</a:t>
            </a:r>
          </a:p>
        </p:txBody>
      </p:sp>
      <p:sp>
        <p:nvSpPr>
          <p:cNvPr id="27" name="Rectangle 26">
            <a:extLst>
              <a:ext uri="{FF2B5EF4-FFF2-40B4-BE49-F238E27FC236}">
                <a16:creationId xmlns:a16="http://schemas.microsoft.com/office/drawing/2014/main" id="{B8DA68F4-9CCC-FDE6-7FB2-83DA63B0D5B1}"/>
              </a:ext>
            </a:extLst>
          </p:cNvPr>
          <p:cNvSpPr/>
          <p:nvPr/>
        </p:nvSpPr>
        <p:spPr>
          <a:xfrm>
            <a:off x="3349358" y="1968509"/>
            <a:ext cx="1841655" cy="3158055"/>
          </a:xfrm>
          <a:prstGeom prst="rect">
            <a:avLst/>
          </a:prstGeom>
          <a:solidFill>
            <a:schemeClr val="accent3">
              <a:lumMod val="75000"/>
            </a:schemeClr>
          </a:solidFill>
          <a:ln w="12700" cap="flat" cmpd="sng" algn="ctr">
            <a:noFill/>
            <a:prstDash val="solid"/>
            <a:miter lim="800000"/>
          </a:ln>
          <a:effectLst/>
        </p:spPr>
        <p:txBody>
          <a:bodyPr lIns="72000" tIns="72000" rIns="72000" bIns="72000" rtlCol="0" anchor="t"/>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rPr>
              <a:t>General Disclosures</a:t>
            </a:r>
          </a:p>
        </p:txBody>
      </p:sp>
      <p:sp>
        <p:nvSpPr>
          <p:cNvPr id="28" name="Rectangle: Rounded Corners 27">
            <a:extLst>
              <a:ext uri="{FF2B5EF4-FFF2-40B4-BE49-F238E27FC236}">
                <a16:creationId xmlns:a16="http://schemas.microsoft.com/office/drawing/2014/main" id="{D77055EA-02DB-DB3B-D401-A884E561A130}"/>
              </a:ext>
            </a:extLst>
          </p:cNvPr>
          <p:cNvSpPr/>
          <p:nvPr/>
        </p:nvSpPr>
        <p:spPr>
          <a:xfrm>
            <a:off x="3463111" y="2294505"/>
            <a:ext cx="1614147" cy="422369"/>
          </a:xfrm>
          <a:prstGeom prst="roundRect">
            <a:avLst/>
          </a:prstGeom>
          <a:solidFill>
            <a:schemeClr val="accent3">
              <a:lumMod val="20000"/>
              <a:lumOff val="80000"/>
            </a:schemeClr>
          </a:solidFill>
          <a:ln w="28575" cap="flat" cmpd="sng" algn="ctr">
            <a:noFill/>
            <a:prstDash val="solid"/>
            <a:miter lim="800000"/>
          </a:ln>
          <a:effectLst/>
        </p:spPr>
        <p:txBody>
          <a:bodyPr lIns="0" tIns="0" rIns="0" bIns="0" rtlCol="0" anchor="ctr"/>
          <a:lstStyle/>
          <a:p>
            <a:pPr algn="ctr" defTabSz="914377">
              <a:spcAft>
                <a:spcPts val="600"/>
              </a:spcAft>
            </a:pPr>
            <a:r>
              <a:rPr lang="en-GB" sz="1100" kern="0" dirty="0">
                <a:solidFill>
                  <a:schemeClr val="accent3">
                    <a:lumMod val="50000"/>
                  </a:schemeClr>
                </a:solidFill>
              </a:rPr>
              <a:t>ESRS2: General   Disclosures</a:t>
            </a:r>
          </a:p>
        </p:txBody>
      </p:sp>
      <p:sp>
        <p:nvSpPr>
          <p:cNvPr id="6" name="TextBox 5">
            <a:extLst>
              <a:ext uri="{FF2B5EF4-FFF2-40B4-BE49-F238E27FC236}">
                <a16:creationId xmlns:a16="http://schemas.microsoft.com/office/drawing/2014/main" id="{3992E2E2-2CEF-B1CF-5784-9E1BD3489D70}"/>
              </a:ext>
            </a:extLst>
          </p:cNvPr>
          <p:cNvSpPr txBox="1"/>
          <p:nvPr/>
        </p:nvSpPr>
        <p:spPr>
          <a:xfrm>
            <a:off x="488679" y="2339256"/>
            <a:ext cx="1667796" cy="646331"/>
          </a:xfrm>
          <a:prstGeom prst="rect">
            <a:avLst/>
          </a:prstGeom>
          <a:noFill/>
        </p:spPr>
        <p:txBody>
          <a:bodyPr wrap="square" rtlCol="0" anchor="ctr">
            <a:spAutoFit/>
          </a:bodyPr>
          <a:lstStyle/>
          <a:p>
            <a:pPr algn="ctr"/>
            <a:r>
              <a:rPr lang="en-GB" sz="2400" b="1" dirty="0">
                <a:solidFill>
                  <a:srgbClr val="C00000"/>
                </a:solidFill>
              </a:rPr>
              <a:t>× </a:t>
            </a:r>
          </a:p>
          <a:p>
            <a:pPr algn="ctr"/>
            <a:r>
              <a:rPr lang="en-GB" sz="1200" b="1" dirty="0">
                <a:solidFill>
                  <a:srgbClr val="C00000"/>
                </a:solidFill>
              </a:rPr>
              <a:t>Out of scope</a:t>
            </a:r>
            <a:endParaRPr lang="en-GB" sz="1200" b="1" dirty="0">
              <a:solidFill>
                <a:srgbClr val="C00000"/>
              </a:solidFill>
              <a:latin typeface="+mn-lt"/>
            </a:endParaRPr>
          </a:p>
        </p:txBody>
      </p:sp>
      <p:sp>
        <p:nvSpPr>
          <p:cNvPr id="23" name="TextBox 22">
            <a:extLst>
              <a:ext uri="{FF2B5EF4-FFF2-40B4-BE49-F238E27FC236}">
                <a16:creationId xmlns:a16="http://schemas.microsoft.com/office/drawing/2014/main" id="{C6915235-E36D-AFB5-1104-5EDABC370C90}"/>
              </a:ext>
            </a:extLst>
          </p:cNvPr>
          <p:cNvSpPr txBox="1"/>
          <p:nvPr/>
        </p:nvSpPr>
        <p:spPr>
          <a:xfrm>
            <a:off x="488679" y="3058979"/>
            <a:ext cx="1667796" cy="646331"/>
          </a:xfrm>
          <a:prstGeom prst="rect">
            <a:avLst/>
          </a:prstGeom>
          <a:noFill/>
        </p:spPr>
        <p:txBody>
          <a:bodyPr wrap="square" rtlCol="0" anchor="ctr">
            <a:spAutoFit/>
          </a:bodyPr>
          <a:lstStyle/>
          <a:p>
            <a:pPr algn="ctr"/>
            <a:r>
              <a:rPr lang="en-GB" sz="2400" b="1" dirty="0">
                <a:solidFill>
                  <a:srgbClr val="C00000"/>
                </a:solidFill>
              </a:rPr>
              <a:t>×</a:t>
            </a:r>
            <a:r>
              <a:rPr lang="en-GB" sz="2000" b="1" dirty="0">
                <a:solidFill>
                  <a:srgbClr val="C00000"/>
                </a:solidFill>
              </a:rPr>
              <a:t> </a:t>
            </a:r>
          </a:p>
          <a:p>
            <a:pPr algn="ctr"/>
            <a:r>
              <a:rPr lang="en-GB" sz="1200" b="1" dirty="0">
                <a:solidFill>
                  <a:srgbClr val="C00000"/>
                </a:solidFill>
              </a:rPr>
              <a:t>Out of scope</a:t>
            </a:r>
          </a:p>
        </p:txBody>
      </p:sp>
      <p:sp>
        <p:nvSpPr>
          <p:cNvPr id="26" name="TextBox 25">
            <a:extLst>
              <a:ext uri="{FF2B5EF4-FFF2-40B4-BE49-F238E27FC236}">
                <a16:creationId xmlns:a16="http://schemas.microsoft.com/office/drawing/2014/main" id="{0C9D9DA3-3A30-C55A-F6F0-8FB723212037}"/>
              </a:ext>
            </a:extLst>
          </p:cNvPr>
          <p:cNvSpPr txBox="1"/>
          <p:nvPr/>
        </p:nvSpPr>
        <p:spPr>
          <a:xfrm>
            <a:off x="488679" y="3815828"/>
            <a:ext cx="1667796" cy="572079"/>
          </a:xfrm>
          <a:prstGeom prst="rect">
            <a:avLst/>
          </a:prstGeom>
          <a:noFill/>
        </p:spPr>
        <p:txBody>
          <a:bodyPr wrap="square" rtlCol="0" anchor="ctr">
            <a:spAutoFit/>
          </a:bodyPr>
          <a:lstStyle/>
          <a:p>
            <a:pPr algn="ctr"/>
            <a:r>
              <a:rPr lang="en-GB" sz="2400" dirty="0">
                <a:solidFill>
                  <a:schemeClr val="accent1"/>
                </a:solidFill>
              </a:rPr>
              <a:t>✓</a:t>
            </a:r>
            <a:endParaRPr lang="en-GB" sz="2400" dirty="0">
              <a:solidFill>
                <a:schemeClr val="accent1"/>
              </a:solidFill>
              <a:latin typeface="+mn-lt"/>
            </a:endParaRPr>
          </a:p>
          <a:p>
            <a:pPr algn="ctr"/>
            <a:r>
              <a:rPr lang="en-GB" sz="1200" b="1" dirty="0">
                <a:solidFill>
                  <a:schemeClr val="accent1"/>
                </a:solidFill>
              </a:rPr>
              <a:t>In scope</a:t>
            </a:r>
            <a:endParaRPr lang="en-GB" sz="1200" b="1" dirty="0">
              <a:solidFill>
                <a:schemeClr val="accent1"/>
              </a:solidFill>
              <a:latin typeface="+mn-lt"/>
            </a:endParaRPr>
          </a:p>
        </p:txBody>
      </p:sp>
      <p:sp>
        <p:nvSpPr>
          <p:cNvPr id="29" name="TextBox 28">
            <a:extLst>
              <a:ext uri="{FF2B5EF4-FFF2-40B4-BE49-F238E27FC236}">
                <a16:creationId xmlns:a16="http://schemas.microsoft.com/office/drawing/2014/main" id="{4598B5A0-AF07-4037-CC6D-A7B09C8079B1}"/>
              </a:ext>
            </a:extLst>
          </p:cNvPr>
          <p:cNvSpPr txBox="1"/>
          <p:nvPr/>
        </p:nvSpPr>
        <p:spPr>
          <a:xfrm>
            <a:off x="488679" y="4535550"/>
            <a:ext cx="1667796" cy="572079"/>
          </a:xfrm>
          <a:prstGeom prst="rect">
            <a:avLst/>
          </a:prstGeom>
          <a:noFill/>
        </p:spPr>
        <p:txBody>
          <a:bodyPr wrap="square" rtlCol="0" anchor="ctr">
            <a:spAutoFit/>
          </a:bodyPr>
          <a:lstStyle/>
          <a:p>
            <a:pPr algn="ctr"/>
            <a:r>
              <a:rPr lang="en-GB" sz="2400" dirty="0">
                <a:solidFill>
                  <a:schemeClr val="accent3"/>
                </a:solidFill>
              </a:rPr>
              <a:t>(✓)</a:t>
            </a:r>
            <a:endParaRPr lang="en-GB" sz="2400" dirty="0">
              <a:solidFill>
                <a:schemeClr val="accent3"/>
              </a:solidFill>
              <a:latin typeface="+mn-lt"/>
            </a:endParaRPr>
          </a:p>
          <a:p>
            <a:pPr algn="ctr"/>
            <a:r>
              <a:rPr lang="en-GB" sz="1200" b="1" dirty="0">
                <a:solidFill>
                  <a:schemeClr val="accent3"/>
                </a:solidFill>
              </a:rPr>
              <a:t>In scope</a:t>
            </a:r>
            <a:endParaRPr lang="en-GB" sz="1200" b="1" dirty="0">
              <a:solidFill>
                <a:schemeClr val="accent3"/>
              </a:solidFill>
              <a:latin typeface="+mn-lt"/>
            </a:endParaRPr>
          </a:p>
        </p:txBody>
      </p:sp>
      <p:sp>
        <p:nvSpPr>
          <p:cNvPr id="33" name="Rectangle 32">
            <a:extLst>
              <a:ext uri="{FF2B5EF4-FFF2-40B4-BE49-F238E27FC236}">
                <a16:creationId xmlns:a16="http://schemas.microsoft.com/office/drawing/2014/main" id="{C2E4B083-1374-AC34-40DD-3C48CEFFFE1C}"/>
              </a:ext>
            </a:extLst>
          </p:cNvPr>
          <p:cNvSpPr/>
          <p:nvPr/>
        </p:nvSpPr>
        <p:spPr>
          <a:xfrm>
            <a:off x="579636" y="1534538"/>
            <a:ext cx="11339718" cy="36014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400" dirty="0">
                <a:solidFill>
                  <a:schemeClr val="tx1"/>
                </a:solidFill>
              </a:rPr>
              <a:t>Metrics form the core KPI framework, and some Targets are also included in order to provide context :</a:t>
            </a:r>
          </a:p>
        </p:txBody>
      </p:sp>
      <p:sp>
        <p:nvSpPr>
          <p:cNvPr id="35" name="Cross 34">
            <a:extLst>
              <a:ext uri="{FF2B5EF4-FFF2-40B4-BE49-F238E27FC236}">
                <a16:creationId xmlns:a16="http://schemas.microsoft.com/office/drawing/2014/main" id="{3B419D8F-C339-D07C-1ED9-03E4D1F10A50}"/>
              </a:ext>
            </a:extLst>
          </p:cNvPr>
          <p:cNvSpPr/>
          <p:nvPr/>
        </p:nvSpPr>
        <p:spPr>
          <a:xfrm>
            <a:off x="4028860" y="5577052"/>
            <a:ext cx="630950" cy="625214"/>
          </a:xfrm>
          <a:prstGeom prst="plus">
            <a:avLst>
              <a:gd name="adj" fmla="val 37304"/>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1026" name="Picture 2" descr="ERA Sustainability KPIs 2.0 guidance framework - ERA">
            <a:extLst>
              <a:ext uri="{FF2B5EF4-FFF2-40B4-BE49-F238E27FC236}">
                <a16:creationId xmlns:a16="http://schemas.microsoft.com/office/drawing/2014/main" id="{22871AFE-F5EB-2264-F36C-2835EF15BE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8202" y="5250924"/>
            <a:ext cx="2271060" cy="1277471"/>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a:extLst>
              <a:ext uri="{FF2B5EF4-FFF2-40B4-BE49-F238E27FC236}">
                <a16:creationId xmlns:a16="http://schemas.microsoft.com/office/drawing/2014/main" id="{F64DB54A-E1BB-7AEF-1777-6F729E39A249}"/>
              </a:ext>
            </a:extLst>
          </p:cNvPr>
          <p:cNvSpPr txBox="1"/>
          <p:nvPr/>
        </p:nvSpPr>
        <p:spPr>
          <a:xfrm>
            <a:off x="7294082" y="5524797"/>
            <a:ext cx="3469541" cy="738664"/>
          </a:xfrm>
          <a:prstGeom prst="rect">
            <a:avLst/>
          </a:prstGeom>
          <a:noFill/>
        </p:spPr>
        <p:txBody>
          <a:bodyPr wrap="square" rtlCol="0">
            <a:spAutoFit/>
          </a:bodyPr>
          <a:lstStyle/>
          <a:p>
            <a:r>
              <a:rPr lang="en-GB" sz="1400" b="1" dirty="0">
                <a:solidFill>
                  <a:schemeClr val="accent4"/>
                </a:solidFill>
              </a:rPr>
              <a:t>The ESRS Metrics are also supplemented by KPIs from the ERA 2.0 Framework, that are not covered within ESRS.</a:t>
            </a:r>
          </a:p>
        </p:txBody>
      </p:sp>
      <p:pic>
        <p:nvPicPr>
          <p:cNvPr id="4" name="Picture 4" descr="European Union Large Flag PNG Transparent Image - Freepngdesign.com">
            <a:extLst>
              <a:ext uri="{FF2B5EF4-FFF2-40B4-BE49-F238E27FC236}">
                <a16:creationId xmlns:a16="http://schemas.microsoft.com/office/drawing/2014/main" id="{CA8EAA6D-545A-3B01-E383-D6CBD616CD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0572" y="1906393"/>
            <a:ext cx="531945" cy="397204"/>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53985920-E924-01FA-1D8C-01AF742382B1}"/>
              </a:ext>
            </a:extLst>
          </p:cNvPr>
          <p:cNvSpPr txBox="1"/>
          <p:nvPr/>
        </p:nvSpPr>
        <p:spPr>
          <a:xfrm>
            <a:off x="2421208" y="1925465"/>
            <a:ext cx="807611" cy="369332"/>
          </a:xfrm>
          <a:prstGeom prst="rect">
            <a:avLst/>
          </a:prstGeom>
          <a:noFill/>
        </p:spPr>
        <p:txBody>
          <a:bodyPr wrap="square" rtlCol="0">
            <a:spAutoFit/>
          </a:bodyPr>
          <a:lstStyle/>
          <a:p>
            <a:r>
              <a:rPr lang="en-GB" b="1" dirty="0">
                <a:solidFill>
                  <a:schemeClr val="accent4"/>
                </a:solidFill>
              </a:rPr>
              <a:t>ESRS</a:t>
            </a:r>
          </a:p>
        </p:txBody>
      </p:sp>
    </p:spTree>
    <p:extLst>
      <p:ext uri="{BB962C8B-B14F-4D97-AF65-F5344CB8AC3E}">
        <p14:creationId xmlns:p14="http://schemas.microsoft.com/office/powerpoint/2010/main" val="31989403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A8A12B-3594-7C4B-B9C1-4A34DA7DCA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66210F-D51B-0015-092E-E014F40E019E}"/>
              </a:ext>
            </a:extLst>
          </p:cNvPr>
          <p:cNvSpPr>
            <a:spLocks noGrp="1"/>
          </p:cNvSpPr>
          <p:nvPr>
            <p:ph type="title"/>
          </p:nvPr>
        </p:nvSpPr>
        <p:spPr/>
        <p:txBody>
          <a:bodyPr/>
          <a:lstStyle/>
          <a:p>
            <a:r>
              <a:rPr lang="en-GB" dirty="0"/>
              <a:t>KPI Framework Development Process</a:t>
            </a:r>
          </a:p>
        </p:txBody>
      </p:sp>
      <p:sp>
        <p:nvSpPr>
          <p:cNvPr id="3" name="Text Placeholder 2">
            <a:extLst>
              <a:ext uri="{FF2B5EF4-FFF2-40B4-BE49-F238E27FC236}">
                <a16:creationId xmlns:a16="http://schemas.microsoft.com/office/drawing/2014/main" id="{5123E72A-0515-0642-92E8-C20E7892F126}"/>
              </a:ext>
            </a:extLst>
          </p:cNvPr>
          <p:cNvSpPr>
            <a:spLocks noGrp="1"/>
          </p:cNvSpPr>
          <p:nvPr>
            <p:ph type="body" sz="quarter" idx="10"/>
          </p:nvPr>
        </p:nvSpPr>
        <p:spPr/>
        <p:txBody>
          <a:bodyPr/>
          <a:lstStyle/>
          <a:p>
            <a:r>
              <a:rPr lang="en-GB" dirty="0"/>
              <a:t>ERA KPI Framework 3.0 Structure</a:t>
            </a:r>
          </a:p>
        </p:txBody>
      </p:sp>
      <p:sp>
        <p:nvSpPr>
          <p:cNvPr id="5" name="Slide Number Placeholder 4">
            <a:extLst>
              <a:ext uri="{FF2B5EF4-FFF2-40B4-BE49-F238E27FC236}">
                <a16:creationId xmlns:a16="http://schemas.microsoft.com/office/drawing/2014/main" id="{120197C6-E574-5380-03AF-A648CBA4E6FE}"/>
              </a:ext>
            </a:extLst>
          </p:cNvPr>
          <p:cNvSpPr>
            <a:spLocks noGrp="1"/>
          </p:cNvSpPr>
          <p:nvPr>
            <p:ph type="sldNum" sz="quarter" idx="4"/>
          </p:nvPr>
        </p:nvSpPr>
        <p:spPr>
          <a:xfrm>
            <a:off x="12446958" y="6174885"/>
            <a:ext cx="2714919" cy="365125"/>
          </a:xfrm>
        </p:spPr>
        <p:txBody>
          <a:bodyPr/>
          <a:lstStyle/>
          <a:p>
            <a:fld id="{3F8E7432-9A93-4FF1-8E8F-582AF910147E}" type="slidenum">
              <a:rPr lang="en-GB" smtClean="0"/>
              <a:pPr/>
              <a:t>15</a:t>
            </a:fld>
            <a:endParaRPr lang="en-GB" dirty="0"/>
          </a:p>
        </p:txBody>
      </p:sp>
      <p:pic>
        <p:nvPicPr>
          <p:cNvPr id="15" name="Graphic 14">
            <a:extLst>
              <a:ext uri="{FF2B5EF4-FFF2-40B4-BE49-F238E27FC236}">
                <a16:creationId xmlns:a16="http://schemas.microsoft.com/office/drawing/2014/main" id="{4B889414-1346-E9F9-765D-8D9E9856632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55698" y="9957427"/>
            <a:ext cx="679327" cy="679327"/>
          </a:xfrm>
          <a:prstGeom prst="rect">
            <a:avLst/>
          </a:prstGeom>
        </p:spPr>
      </p:pic>
      <p:sp>
        <p:nvSpPr>
          <p:cNvPr id="19" name="TextBox 18">
            <a:extLst>
              <a:ext uri="{FF2B5EF4-FFF2-40B4-BE49-F238E27FC236}">
                <a16:creationId xmlns:a16="http://schemas.microsoft.com/office/drawing/2014/main" id="{61002AA8-5370-45BF-4A8D-09D80565ABC8}"/>
              </a:ext>
            </a:extLst>
          </p:cNvPr>
          <p:cNvSpPr txBox="1"/>
          <p:nvPr/>
        </p:nvSpPr>
        <p:spPr>
          <a:xfrm>
            <a:off x="15156963" y="8849681"/>
            <a:ext cx="1267422" cy="430887"/>
          </a:xfrm>
          <a:prstGeom prst="rect">
            <a:avLst/>
          </a:prstGeom>
          <a:noFill/>
        </p:spPr>
        <p:txBody>
          <a:bodyPr wrap="square" rtlCol="0">
            <a:spAutoFit/>
          </a:bodyPr>
          <a:lstStyle/>
          <a:p>
            <a:pPr lvl="0" algn="ctr"/>
            <a:r>
              <a:rPr lang="en-GB" sz="1100" dirty="0">
                <a:solidFill>
                  <a:schemeClr val="bg1"/>
                </a:solidFill>
              </a:rPr>
              <a:t>Existing ERA KPI Framework</a:t>
            </a:r>
          </a:p>
        </p:txBody>
      </p:sp>
      <p:sp>
        <p:nvSpPr>
          <p:cNvPr id="21" name="Rectangle 20">
            <a:extLst>
              <a:ext uri="{FF2B5EF4-FFF2-40B4-BE49-F238E27FC236}">
                <a16:creationId xmlns:a16="http://schemas.microsoft.com/office/drawing/2014/main" id="{BF3F78C4-E5FF-B14F-3782-53FA279D4175}"/>
              </a:ext>
            </a:extLst>
          </p:cNvPr>
          <p:cNvSpPr/>
          <p:nvPr/>
        </p:nvSpPr>
        <p:spPr>
          <a:xfrm>
            <a:off x="587604" y="1087527"/>
            <a:ext cx="11339718" cy="36014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400" dirty="0">
                <a:solidFill>
                  <a:schemeClr val="tx1"/>
                </a:solidFill>
              </a:rPr>
              <a:t>The new KPI Framework is split into </a:t>
            </a:r>
            <a:r>
              <a:rPr lang="en-GB" sz="1400" b="1" dirty="0">
                <a:solidFill>
                  <a:schemeClr val="tx1"/>
                </a:solidFill>
              </a:rPr>
              <a:t>4 lists of recommended KPIs</a:t>
            </a:r>
            <a:r>
              <a:rPr lang="en-GB" sz="1400" dirty="0">
                <a:solidFill>
                  <a:schemeClr val="tx1"/>
                </a:solidFill>
              </a:rPr>
              <a:t>, reflecting the company categories delineated by the EFRAG standards:</a:t>
            </a:r>
          </a:p>
        </p:txBody>
      </p:sp>
      <p:sp>
        <p:nvSpPr>
          <p:cNvPr id="30" name="Rectangle 29">
            <a:extLst>
              <a:ext uri="{FF2B5EF4-FFF2-40B4-BE49-F238E27FC236}">
                <a16:creationId xmlns:a16="http://schemas.microsoft.com/office/drawing/2014/main" id="{132AA0A6-F10C-1F87-5B4F-01A8F62945B1}"/>
              </a:ext>
            </a:extLst>
          </p:cNvPr>
          <p:cNvSpPr/>
          <p:nvPr/>
        </p:nvSpPr>
        <p:spPr>
          <a:xfrm>
            <a:off x="683928" y="1882660"/>
            <a:ext cx="5327999" cy="403224"/>
          </a:xfrm>
          <a:prstGeom prst="rect">
            <a:avLst/>
          </a:prstGeom>
          <a:solidFill>
            <a:srgbClr val="E7F9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100" dirty="0">
                <a:solidFill>
                  <a:schemeClr val="tx1"/>
                </a:solidFill>
              </a:rPr>
              <a:t>A shorter selection of KPIs considered suitable for small and medium-sized (SME) rental organisations (2 of 3 criteria: &lt;250 employees; &lt;EUR50m revenue; &lt;25m assets)</a:t>
            </a:r>
          </a:p>
        </p:txBody>
      </p:sp>
      <p:sp>
        <p:nvSpPr>
          <p:cNvPr id="39" name="Rectangle 38">
            <a:extLst>
              <a:ext uri="{FF2B5EF4-FFF2-40B4-BE49-F238E27FC236}">
                <a16:creationId xmlns:a16="http://schemas.microsoft.com/office/drawing/2014/main" id="{D6D559CC-E09B-FB3F-5E01-96E8D443C12F}"/>
              </a:ext>
            </a:extLst>
          </p:cNvPr>
          <p:cNvSpPr/>
          <p:nvPr/>
        </p:nvSpPr>
        <p:spPr>
          <a:xfrm>
            <a:off x="6180028" y="1865028"/>
            <a:ext cx="5318763" cy="414124"/>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100" dirty="0">
                <a:solidFill>
                  <a:schemeClr val="tx1"/>
                </a:solidFill>
              </a:rPr>
              <a:t>A longer selection of KPIs considered suitable for large undertakings (as defined by the EU, (2 of 3 criteria: &gt;250 employees; &gt;EUR50m revenue; &gt;25m assets)) in the Rental sector.</a:t>
            </a:r>
          </a:p>
        </p:txBody>
      </p:sp>
      <p:sp>
        <p:nvSpPr>
          <p:cNvPr id="4" name="Rectangle 3">
            <a:extLst>
              <a:ext uri="{FF2B5EF4-FFF2-40B4-BE49-F238E27FC236}">
                <a16:creationId xmlns:a16="http://schemas.microsoft.com/office/drawing/2014/main" id="{05A1490A-10C8-108A-7991-6B073A19E3E5}"/>
              </a:ext>
            </a:extLst>
          </p:cNvPr>
          <p:cNvSpPr/>
          <p:nvPr/>
        </p:nvSpPr>
        <p:spPr>
          <a:xfrm>
            <a:off x="9819216" y="52209"/>
            <a:ext cx="1119717" cy="236091"/>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800" b="1" dirty="0"/>
              <a:t>SMEs</a:t>
            </a:r>
          </a:p>
        </p:txBody>
      </p:sp>
      <p:sp>
        <p:nvSpPr>
          <p:cNvPr id="11" name="Rectangle 10">
            <a:extLst>
              <a:ext uri="{FF2B5EF4-FFF2-40B4-BE49-F238E27FC236}">
                <a16:creationId xmlns:a16="http://schemas.microsoft.com/office/drawing/2014/main" id="{4C0DF575-5303-4A2F-E2E1-14B9418068DC}"/>
              </a:ext>
            </a:extLst>
          </p:cNvPr>
          <p:cNvSpPr/>
          <p:nvPr/>
        </p:nvSpPr>
        <p:spPr>
          <a:xfrm>
            <a:off x="10938933" y="52209"/>
            <a:ext cx="1119717" cy="236091"/>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800" b="1" dirty="0"/>
              <a:t>Large Undertakings</a:t>
            </a:r>
          </a:p>
        </p:txBody>
      </p:sp>
      <p:sp>
        <p:nvSpPr>
          <p:cNvPr id="13" name="Rectangle 12">
            <a:extLst>
              <a:ext uri="{FF2B5EF4-FFF2-40B4-BE49-F238E27FC236}">
                <a16:creationId xmlns:a16="http://schemas.microsoft.com/office/drawing/2014/main" id="{6045B800-DF2B-69FF-2D98-C1A51A6A5DB5}"/>
              </a:ext>
            </a:extLst>
          </p:cNvPr>
          <p:cNvSpPr/>
          <p:nvPr/>
        </p:nvSpPr>
        <p:spPr>
          <a:xfrm>
            <a:off x="9819215" y="301076"/>
            <a:ext cx="1119717" cy="304178"/>
          </a:xfrm>
          <a:prstGeom prst="rect">
            <a:avLst/>
          </a:prstGeom>
          <a:solidFill>
            <a:srgbClr val="E7F9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800" b="1" dirty="0">
                <a:solidFill>
                  <a:schemeClr val="tx1"/>
                </a:solidFill>
              </a:rPr>
              <a:t>(a) Basic</a:t>
            </a:r>
          </a:p>
          <a:p>
            <a:r>
              <a:rPr lang="en-GB" sz="800" b="1" dirty="0">
                <a:solidFill>
                  <a:schemeClr val="tx1"/>
                </a:solidFill>
              </a:rPr>
              <a:t>(b) Comprehensive</a:t>
            </a:r>
          </a:p>
        </p:txBody>
      </p:sp>
      <p:sp>
        <p:nvSpPr>
          <p:cNvPr id="14" name="Rectangle 13">
            <a:extLst>
              <a:ext uri="{FF2B5EF4-FFF2-40B4-BE49-F238E27FC236}">
                <a16:creationId xmlns:a16="http://schemas.microsoft.com/office/drawing/2014/main" id="{B6A28F5E-367C-7824-AEA3-4816BD91EFE1}"/>
              </a:ext>
            </a:extLst>
          </p:cNvPr>
          <p:cNvSpPr/>
          <p:nvPr/>
        </p:nvSpPr>
        <p:spPr>
          <a:xfrm>
            <a:off x="10938933" y="301076"/>
            <a:ext cx="1119717" cy="304178"/>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800" b="1" dirty="0">
                <a:solidFill>
                  <a:schemeClr val="tx1"/>
                </a:solidFill>
              </a:rPr>
              <a:t>(a) Basic</a:t>
            </a:r>
          </a:p>
          <a:p>
            <a:r>
              <a:rPr lang="en-GB" sz="800" b="1" dirty="0">
                <a:solidFill>
                  <a:schemeClr val="tx1"/>
                </a:solidFill>
              </a:rPr>
              <a:t>(b) Comprehensive</a:t>
            </a:r>
          </a:p>
        </p:txBody>
      </p:sp>
      <p:sp>
        <p:nvSpPr>
          <p:cNvPr id="33" name="Rectangle 32">
            <a:extLst>
              <a:ext uri="{FF2B5EF4-FFF2-40B4-BE49-F238E27FC236}">
                <a16:creationId xmlns:a16="http://schemas.microsoft.com/office/drawing/2014/main" id="{6723428A-B2F9-251C-B60C-3FA6A96A6443}"/>
              </a:ext>
            </a:extLst>
          </p:cNvPr>
          <p:cNvSpPr/>
          <p:nvPr/>
        </p:nvSpPr>
        <p:spPr>
          <a:xfrm>
            <a:off x="683928" y="2755844"/>
            <a:ext cx="2619524" cy="948075"/>
          </a:xfrm>
          <a:prstGeom prst="rect">
            <a:avLst/>
          </a:prstGeom>
          <a:solidFill>
            <a:srgbClr val="E7F9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GB" sz="1100" b="1" dirty="0">
                <a:solidFill>
                  <a:schemeClr val="tx1"/>
                </a:solidFill>
              </a:rPr>
              <a:t>Description:</a:t>
            </a:r>
          </a:p>
          <a:p>
            <a:r>
              <a:rPr lang="en-GB" sz="1100" dirty="0">
                <a:solidFill>
                  <a:schemeClr val="tx1"/>
                </a:solidFill>
              </a:rPr>
              <a:t>This is the minimum “getting started” KPIs that SME rental companies should consider measuring, tracking and disclosing.</a:t>
            </a:r>
          </a:p>
        </p:txBody>
      </p:sp>
      <p:sp>
        <p:nvSpPr>
          <p:cNvPr id="37" name="Rectangle 36">
            <a:extLst>
              <a:ext uri="{FF2B5EF4-FFF2-40B4-BE49-F238E27FC236}">
                <a16:creationId xmlns:a16="http://schemas.microsoft.com/office/drawing/2014/main" id="{85BBA72D-99A4-DF90-A08B-E5FA2091DD5E}"/>
              </a:ext>
            </a:extLst>
          </p:cNvPr>
          <p:cNvSpPr/>
          <p:nvPr/>
        </p:nvSpPr>
        <p:spPr>
          <a:xfrm>
            <a:off x="3392403" y="2755843"/>
            <a:ext cx="2619524" cy="948076"/>
          </a:xfrm>
          <a:prstGeom prst="rect">
            <a:avLst/>
          </a:prstGeom>
          <a:solidFill>
            <a:srgbClr val="E7F9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GB" sz="1100" b="1" dirty="0">
                <a:solidFill>
                  <a:schemeClr val="tx1"/>
                </a:solidFill>
              </a:rPr>
              <a:t>Description:</a:t>
            </a:r>
            <a:endParaRPr lang="en-GB" sz="1100" dirty="0">
              <a:solidFill>
                <a:schemeClr val="tx1"/>
              </a:solidFill>
            </a:endParaRPr>
          </a:p>
          <a:p>
            <a:r>
              <a:rPr lang="en-GB" sz="1100" dirty="0">
                <a:solidFill>
                  <a:schemeClr val="tx1"/>
                </a:solidFill>
              </a:rPr>
              <a:t>SME members wishing to enhance their sustainability indicators or cover all those potentially required by stakeholders may also wish to add Comprehensive KPIs.</a:t>
            </a:r>
          </a:p>
        </p:txBody>
      </p:sp>
      <p:sp>
        <p:nvSpPr>
          <p:cNvPr id="20" name="Rectangle 19">
            <a:extLst>
              <a:ext uri="{FF2B5EF4-FFF2-40B4-BE49-F238E27FC236}">
                <a16:creationId xmlns:a16="http://schemas.microsoft.com/office/drawing/2014/main" id="{99D0EFBA-F931-6C6D-E945-22FF3852D34C}"/>
              </a:ext>
            </a:extLst>
          </p:cNvPr>
          <p:cNvSpPr/>
          <p:nvPr/>
        </p:nvSpPr>
        <p:spPr>
          <a:xfrm>
            <a:off x="683928" y="2310667"/>
            <a:ext cx="2619524" cy="369380"/>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300" b="1" dirty="0">
                <a:solidFill>
                  <a:schemeClr val="tx1"/>
                </a:solidFill>
              </a:rPr>
              <a:t>Basic KPIs</a:t>
            </a:r>
            <a:endParaRPr lang="en-GB" sz="1300" dirty="0">
              <a:solidFill>
                <a:schemeClr val="tx1"/>
              </a:solidFill>
            </a:endParaRPr>
          </a:p>
        </p:txBody>
      </p:sp>
      <p:sp>
        <p:nvSpPr>
          <p:cNvPr id="23" name="Rectangle 22">
            <a:extLst>
              <a:ext uri="{FF2B5EF4-FFF2-40B4-BE49-F238E27FC236}">
                <a16:creationId xmlns:a16="http://schemas.microsoft.com/office/drawing/2014/main" id="{379F21CE-99F5-07B8-98B4-86C6D80C1136}"/>
              </a:ext>
            </a:extLst>
          </p:cNvPr>
          <p:cNvSpPr/>
          <p:nvPr/>
        </p:nvSpPr>
        <p:spPr>
          <a:xfrm>
            <a:off x="3392403" y="2340885"/>
            <a:ext cx="2619524" cy="369380"/>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300" b="1" dirty="0">
                <a:solidFill>
                  <a:schemeClr val="tx1"/>
                </a:solidFill>
              </a:rPr>
              <a:t>Comprehensive KPIs</a:t>
            </a:r>
            <a:endParaRPr lang="en-GB" sz="1300" dirty="0">
              <a:solidFill>
                <a:schemeClr val="tx1"/>
              </a:solidFill>
            </a:endParaRPr>
          </a:p>
        </p:txBody>
      </p:sp>
      <p:sp>
        <p:nvSpPr>
          <p:cNvPr id="25" name="Rectangle 24">
            <a:extLst>
              <a:ext uri="{FF2B5EF4-FFF2-40B4-BE49-F238E27FC236}">
                <a16:creationId xmlns:a16="http://schemas.microsoft.com/office/drawing/2014/main" id="{B23F86BC-DA51-FF00-5499-8903D071A623}"/>
              </a:ext>
            </a:extLst>
          </p:cNvPr>
          <p:cNvSpPr/>
          <p:nvPr/>
        </p:nvSpPr>
        <p:spPr>
          <a:xfrm>
            <a:off x="693209" y="3764529"/>
            <a:ext cx="2619524" cy="758375"/>
          </a:xfrm>
          <a:prstGeom prst="rect">
            <a:avLst/>
          </a:prstGeom>
          <a:solidFill>
            <a:srgbClr val="E7F9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GB" sz="1100" b="1" dirty="0">
                <a:solidFill>
                  <a:schemeClr val="tx1"/>
                </a:solidFill>
              </a:rPr>
              <a:t>KPI Selection:</a:t>
            </a:r>
          </a:p>
          <a:p>
            <a:r>
              <a:rPr lang="en-GB" sz="1100" dirty="0">
                <a:solidFill>
                  <a:schemeClr val="tx1"/>
                </a:solidFill>
              </a:rPr>
              <a:t>Based on VSME standard, basic disclosures only, material topics only. No voluntary data points.</a:t>
            </a:r>
          </a:p>
        </p:txBody>
      </p:sp>
      <p:sp>
        <p:nvSpPr>
          <p:cNvPr id="26" name="Rectangle 25">
            <a:extLst>
              <a:ext uri="{FF2B5EF4-FFF2-40B4-BE49-F238E27FC236}">
                <a16:creationId xmlns:a16="http://schemas.microsoft.com/office/drawing/2014/main" id="{35085E64-C414-CC08-E90E-50FC9C277037}"/>
              </a:ext>
            </a:extLst>
          </p:cNvPr>
          <p:cNvSpPr/>
          <p:nvPr/>
        </p:nvSpPr>
        <p:spPr>
          <a:xfrm>
            <a:off x="3392403" y="3764529"/>
            <a:ext cx="2619524" cy="758375"/>
          </a:xfrm>
          <a:prstGeom prst="rect">
            <a:avLst/>
          </a:prstGeom>
          <a:solidFill>
            <a:srgbClr val="E7F9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GB" sz="1100" b="1" dirty="0">
                <a:solidFill>
                  <a:schemeClr val="tx1"/>
                </a:solidFill>
              </a:rPr>
              <a:t>KPI Selection:</a:t>
            </a:r>
          </a:p>
          <a:p>
            <a:r>
              <a:rPr lang="en-GB" sz="1100" dirty="0">
                <a:solidFill>
                  <a:schemeClr val="tx1"/>
                </a:solidFill>
              </a:rPr>
              <a:t>Based on VSME standard, basic + comprehensive disclosures, material topics only</a:t>
            </a:r>
          </a:p>
        </p:txBody>
      </p:sp>
      <p:sp>
        <p:nvSpPr>
          <p:cNvPr id="10" name="Rectangle 9">
            <a:extLst>
              <a:ext uri="{FF2B5EF4-FFF2-40B4-BE49-F238E27FC236}">
                <a16:creationId xmlns:a16="http://schemas.microsoft.com/office/drawing/2014/main" id="{57707E8D-2714-86FD-6366-95A6C27397BC}"/>
              </a:ext>
            </a:extLst>
          </p:cNvPr>
          <p:cNvSpPr/>
          <p:nvPr/>
        </p:nvSpPr>
        <p:spPr>
          <a:xfrm>
            <a:off x="683928" y="4584504"/>
            <a:ext cx="2619524" cy="1435806"/>
          </a:xfrm>
          <a:prstGeom prst="rect">
            <a:avLst/>
          </a:prstGeom>
          <a:solidFill>
            <a:srgbClr val="E7F9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GB" sz="1100" b="1" dirty="0">
                <a:solidFill>
                  <a:schemeClr val="tx1"/>
                </a:solidFill>
              </a:rPr>
              <a:t>Rationale:</a:t>
            </a:r>
          </a:p>
          <a:p>
            <a:r>
              <a:rPr lang="en-GB" sz="1100" dirty="0">
                <a:solidFill>
                  <a:schemeClr val="tx1"/>
                </a:solidFill>
              </a:rPr>
              <a:t>SMEs may not be in scope of CSRD for several years and therefore a more refined list of datapoints, based on the basic VSME standard is more manageable. It allows companies to begin to focus on the core datapoints that focus on scope 1 and 2 reporting. </a:t>
            </a:r>
          </a:p>
        </p:txBody>
      </p:sp>
      <p:sp>
        <p:nvSpPr>
          <p:cNvPr id="12" name="Rectangle 11">
            <a:extLst>
              <a:ext uri="{FF2B5EF4-FFF2-40B4-BE49-F238E27FC236}">
                <a16:creationId xmlns:a16="http://schemas.microsoft.com/office/drawing/2014/main" id="{CCD39D07-4CEF-BDD0-E323-0B65FAB5509A}"/>
              </a:ext>
            </a:extLst>
          </p:cNvPr>
          <p:cNvSpPr/>
          <p:nvPr/>
        </p:nvSpPr>
        <p:spPr>
          <a:xfrm>
            <a:off x="3392403" y="4584504"/>
            <a:ext cx="2619524" cy="1435806"/>
          </a:xfrm>
          <a:prstGeom prst="rect">
            <a:avLst/>
          </a:prstGeom>
          <a:solidFill>
            <a:srgbClr val="E7F9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GB" sz="1100" b="1" dirty="0">
                <a:solidFill>
                  <a:schemeClr val="tx1"/>
                </a:solidFill>
              </a:rPr>
              <a:t>Rationale:</a:t>
            </a:r>
          </a:p>
          <a:p>
            <a:r>
              <a:rPr lang="en-GB" sz="1100" dirty="0">
                <a:solidFill>
                  <a:schemeClr val="tx1"/>
                </a:solidFill>
              </a:rPr>
              <a:t>Some SMEs will be looking to go beyond minimum compliance and will be interested in additional disclosures to satisfy stakeholders. Therefore, the comprehensive list of datapoints adds in scope 3 datapoints and further disclosures for organisations looking to get ahead.</a:t>
            </a:r>
          </a:p>
        </p:txBody>
      </p:sp>
      <p:sp>
        <p:nvSpPr>
          <p:cNvPr id="6" name="Rectangle 5">
            <a:extLst>
              <a:ext uri="{FF2B5EF4-FFF2-40B4-BE49-F238E27FC236}">
                <a16:creationId xmlns:a16="http://schemas.microsoft.com/office/drawing/2014/main" id="{EE2B7727-3154-31CD-9D65-CDF3B41F66FA}"/>
              </a:ext>
            </a:extLst>
          </p:cNvPr>
          <p:cNvSpPr/>
          <p:nvPr/>
        </p:nvSpPr>
        <p:spPr>
          <a:xfrm>
            <a:off x="6170792" y="2337816"/>
            <a:ext cx="2620800" cy="36938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300" b="1" dirty="0">
                <a:solidFill>
                  <a:schemeClr val="tx1"/>
                </a:solidFill>
              </a:rPr>
              <a:t>Basic KPIs</a:t>
            </a:r>
            <a:endParaRPr lang="en-GB" sz="1300" dirty="0">
              <a:solidFill>
                <a:schemeClr val="tx1"/>
              </a:solidFill>
            </a:endParaRPr>
          </a:p>
        </p:txBody>
      </p:sp>
      <p:sp>
        <p:nvSpPr>
          <p:cNvPr id="7" name="Rectangle 6">
            <a:extLst>
              <a:ext uri="{FF2B5EF4-FFF2-40B4-BE49-F238E27FC236}">
                <a16:creationId xmlns:a16="http://schemas.microsoft.com/office/drawing/2014/main" id="{094FFA2E-AE18-1D6B-C95A-B02D70C1CC96}"/>
              </a:ext>
            </a:extLst>
          </p:cNvPr>
          <p:cNvSpPr/>
          <p:nvPr/>
        </p:nvSpPr>
        <p:spPr>
          <a:xfrm>
            <a:off x="683928" y="1421069"/>
            <a:ext cx="5328000" cy="414124"/>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t>SME Rental Companies</a:t>
            </a:r>
          </a:p>
        </p:txBody>
      </p:sp>
      <p:sp>
        <p:nvSpPr>
          <p:cNvPr id="8" name="Rectangle 7">
            <a:extLst>
              <a:ext uri="{FF2B5EF4-FFF2-40B4-BE49-F238E27FC236}">
                <a16:creationId xmlns:a16="http://schemas.microsoft.com/office/drawing/2014/main" id="{8924EDF6-DC16-F16D-237B-F65A60FEBEAE}"/>
              </a:ext>
            </a:extLst>
          </p:cNvPr>
          <p:cNvSpPr/>
          <p:nvPr/>
        </p:nvSpPr>
        <p:spPr>
          <a:xfrm>
            <a:off x="6185114" y="1421069"/>
            <a:ext cx="5328000" cy="41412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t> Large Rental Companies</a:t>
            </a:r>
          </a:p>
        </p:txBody>
      </p:sp>
      <p:sp>
        <p:nvSpPr>
          <p:cNvPr id="16" name="Rectangle 15">
            <a:extLst>
              <a:ext uri="{FF2B5EF4-FFF2-40B4-BE49-F238E27FC236}">
                <a16:creationId xmlns:a16="http://schemas.microsoft.com/office/drawing/2014/main" id="{4AA241D5-754A-A376-63A0-5A090C8BD624}"/>
              </a:ext>
            </a:extLst>
          </p:cNvPr>
          <p:cNvSpPr/>
          <p:nvPr/>
        </p:nvSpPr>
        <p:spPr>
          <a:xfrm>
            <a:off x="8877991" y="2337816"/>
            <a:ext cx="2620800" cy="36938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300" b="1" dirty="0">
                <a:solidFill>
                  <a:schemeClr val="tx1"/>
                </a:solidFill>
              </a:rPr>
              <a:t>Comprehensive KPIs</a:t>
            </a:r>
            <a:endParaRPr lang="en-GB" sz="1300" dirty="0">
              <a:solidFill>
                <a:schemeClr val="tx1"/>
              </a:solidFill>
            </a:endParaRPr>
          </a:p>
        </p:txBody>
      </p:sp>
      <p:sp>
        <p:nvSpPr>
          <p:cNvPr id="17" name="Rectangle 16">
            <a:extLst>
              <a:ext uri="{FF2B5EF4-FFF2-40B4-BE49-F238E27FC236}">
                <a16:creationId xmlns:a16="http://schemas.microsoft.com/office/drawing/2014/main" id="{AF821482-96F0-C04C-66BB-A8F85EC8B830}"/>
              </a:ext>
            </a:extLst>
          </p:cNvPr>
          <p:cNvSpPr/>
          <p:nvPr/>
        </p:nvSpPr>
        <p:spPr>
          <a:xfrm>
            <a:off x="6172068" y="2755844"/>
            <a:ext cx="2619524" cy="948075"/>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GB" sz="1100" b="1" dirty="0">
                <a:solidFill>
                  <a:schemeClr val="tx1"/>
                </a:solidFill>
              </a:rPr>
              <a:t>Description:</a:t>
            </a:r>
          </a:p>
          <a:p>
            <a:r>
              <a:rPr lang="en-GB" sz="1100" dirty="0">
                <a:solidFill>
                  <a:schemeClr val="tx1"/>
                </a:solidFill>
              </a:rPr>
              <a:t>A minimum list of KPIs for Large Rental Companies, providing the most meaningful sustainability performance indicators.</a:t>
            </a:r>
          </a:p>
        </p:txBody>
      </p:sp>
      <p:sp>
        <p:nvSpPr>
          <p:cNvPr id="18" name="Rectangle 17">
            <a:extLst>
              <a:ext uri="{FF2B5EF4-FFF2-40B4-BE49-F238E27FC236}">
                <a16:creationId xmlns:a16="http://schemas.microsoft.com/office/drawing/2014/main" id="{19D53BF7-9E94-D442-7D7A-F4DCA14832FD}"/>
              </a:ext>
            </a:extLst>
          </p:cNvPr>
          <p:cNvSpPr/>
          <p:nvPr/>
        </p:nvSpPr>
        <p:spPr>
          <a:xfrm>
            <a:off x="8879267" y="2755843"/>
            <a:ext cx="2619524" cy="948076"/>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GB" sz="1100" b="1" dirty="0">
                <a:solidFill>
                  <a:schemeClr val="tx1"/>
                </a:solidFill>
              </a:rPr>
              <a:t>Description:</a:t>
            </a:r>
            <a:endParaRPr lang="en-GB" sz="1100" dirty="0">
              <a:solidFill>
                <a:schemeClr val="tx1"/>
              </a:solidFill>
            </a:endParaRPr>
          </a:p>
          <a:p>
            <a:r>
              <a:rPr lang="en-GB" sz="1100" dirty="0">
                <a:solidFill>
                  <a:schemeClr val="tx1"/>
                </a:solidFill>
              </a:rPr>
              <a:t>A full list of typically material measures for large rental organisations aiming for a complete, leading practice set of performance indicators.</a:t>
            </a:r>
          </a:p>
        </p:txBody>
      </p:sp>
      <p:sp>
        <p:nvSpPr>
          <p:cNvPr id="24" name="Rectangle 23">
            <a:extLst>
              <a:ext uri="{FF2B5EF4-FFF2-40B4-BE49-F238E27FC236}">
                <a16:creationId xmlns:a16="http://schemas.microsoft.com/office/drawing/2014/main" id="{D396E9A2-5217-A179-E852-4347DC039BFB}"/>
              </a:ext>
            </a:extLst>
          </p:cNvPr>
          <p:cNvSpPr/>
          <p:nvPr/>
        </p:nvSpPr>
        <p:spPr>
          <a:xfrm>
            <a:off x="6172068" y="3764529"/>
            <a:ext cx="2619524" cy="758375"/>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GB" sz="1100" b="1" dirty="0">
                <a:solidFill>
                  <a:schemeClr val="tx1"/>
                </a:solidFill>
              </a:rPr>
              <a:t>KPI Selection:</a:t>
            </a:r>
          </a:p>
          <a:p>
            <a:r>
              <a:rPr lang="en-GB" sz="1100" dirty="0">
                <a:solidFill>
                  <a:schemeClr val="tx1"/>
                </a:solidFill>
              </a:rPr>
              <a:t>Data points from the ESRS, limited to topics deemed clearly material by ERA interviewees. No voluntary disclosures. </a:t>
            </a:r>
          </a:p>
        </p:txBody>
      </p:sp>
      <p:sp>
        <p:nvSpPr>
          <p:cNvPr id="27" name="Rectangle 26">
            <a:extLst>
              <a:ext uri="{FF2B5EF4-FFF2-40B4-BE49-F238E27FC236}">
                <a16:creationId xmlns:a16="http://schemas.microsoft.com/office/drawing/2014/main" id="{4BEF7692-C18B-D927-4109-DA1E75C0E9CB}"/>
              </a:ext>
            </a:extLst>
          </p:cNvPr>
          <p:cNvSpPr/>
          <p:nvPr/>
        </p:nvSpPr>
        <p:spPr>
          <a:xfrm>
            <a:off x="8879267" y="3764529"/>
            <a:ext cx="2619524" cy="758375"/>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GB" sz="1100" b="1" dirty="0">
                <a:solidFill>
                  <a:schemeClr val="tx1"/>
                </a:solidFill>
              </a:rPr>
              <a:t>KPI Selection:</a:t>
            </a:r>
          </a:p>
          <a:p>
            <a:r>
              <a:rPr lang="en-GB" sz="1100" dirty="0">
                <a:solidFill>
                  <a:schemeClr val="tx1"/>
                </a:solidFill>
              </a:rPr>
              <a:t>All topics and sub-topics determined to be likely material by ERA interviewees and epi Consulting. Voluntary disclosures included</a:t>
            </a:r>
          </a:p>
        </p:txBody>
      </p:sp>
      <p:sp>
        <p:nvSpPr>
          <p:cNvPr id="28" name="Rectangle 27">
            <a:extLst>
              <a:ext uri="{FF2B5EF4-FFF2-40B4-BE49-F238E27FC236}">
                <a16:creationId xmlns:a16="http://schemas.microsoft.com/office/drawing/2014/main" id="{4F945625-E24B-7D25-2D2F-D3CE99816959}"/>
              </a:ext>
            </a:extLst>
          </p:cNvPr>
          <p:cNvSpPr/>
          <p:nvPr/>
        </p:nvSpPr>
        <p:spPr>
          <a:xfrm>
            <a:off x="6172068" y="4584504"/>
            <a:ext cx="2619524" cy="1435806"/>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GB" sz="1100" b="1" dirty="0">
                <a:solidFill>
                  <a:schemeClr val="tx1"/>
                </a:solidFill>
              </a:rPr>
              <a:t>Rationale:</a:t>
            </a:r>
          </a:p>
          <a:p>
            <a:r>
              <a:rPr lang="en-GB" sz="1100" dirty="0">
                <a:solidFill>
                  <a:schemeClr val="tx1"/>
                </a:solidFill>
              </a:rPr>
              <a:t>Large Undertakings that are looking to begin measuring, tracking and reporting on a set of sustainability datapoints aligned to CSRD may wish to report on KPIs that are typically relevant and material for Large Rental Companies.</a:t>
            </a:r>
          </a:p>
        </p:txBody>
      </p:sp>
      <p:sp>
        <p:nvSpPr>
          <p:cNvPr id="29" name="Rectangle 28">
            <a:extLst>
              <a:ext uri="{FF2B5EF4-FFF2-40B4-BE49-F238E27FC236}">
                <a16:creationId xmlns:a16="http://schemas.microsoft.com/office/drawing/2014/main" id="{C27E061F-329A-843B-908F-AA447AF4EDC4}"/>
              </a:ext>
            </a:extLst>
          </p:cNvPr>
          <p:cNvSpPr/>
          <p:nvPr/>
        </p:nvSpPr>
        <p:spPr>
          <a:xfrm>
            <a:off x="8879267" y="4584504"/>
            <a:ext cx="2619524" cy="1435806"/>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GB" sz="1100" b="1" dirty="0">
                <a:solidFill>
                  <a:schemeClr val="tx1"/>
                </a:solidFill>
              </a:rPr>
              <a:t>Rationale:</a:t>
            </a:r>
          </a:p>
          <a:p>
            <a:r>
              <a:rPr lang="en-GB" sz="1100" dirty="0">
                <a:solidFill>
                  <a:schemeClr val="tx1"/>
                </a:solidFill>
              </a:rPr>
              <a:t>Companies looking to measure, track and report a best practice set of KPIs aligned to CSRD can consider an extended set of datapoints in topical areas that have been deemed material by multiple (but not all) companies interviewed. </a:t>
            </a:r>
          </a:p>
        </p:txBody>
      </p:sp>
      <p:sp>
        <p:nvSpPr>
          <p:cNvPr id="22" name="Rectangle 21">
            <a:extLst>
              <a:ext uri="{FF2B5EF4-FFF2-40B4-BE49-F238E27FC236}">
                <a16:creationId xmlns:a16="http://schemas.microsoft.com/office/drawing/2014/main" id="{4A4BE758-BB1A-777D-95A6-6230AA6D3D2C}"/>
              </a:ext>
            </a:extLst>
          </p:cNvPr>
          <p:cNvSpPr/>
          <p:nvPr/>
        </p:nvSpPr>
        <p:spPr>
          <a:xfrm>
            <a:off x="683928" y="6070015"/>
            <a:ext cx="2619524" cy="312374"/>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300" b="1" dirty="0">
                <a:solidFill>
                  <a:schemeClr val="tx1"/>
                </a:solidFill>
              </a:rPr>
              <a:t>20 data points*</a:t>
            </a:r>
            <a:endParaRPr lang="en-GB" sz="1300" dirty="0">
              <a:solidFill>
                <a:schemeClr val="tx1"/>
              </a:solidFill>
            </a:endParaRPr>
          </a:p>
        </p:txBody>
      </p:sp>
      <p:sp>
        <p:nvSpPr>
          <p:cNvPr id="31" name="Rectangle 30">
            <a:extLst>
              <a:ext uri="{FF2B5EF4-FFF2-40B4-BE49-F238E27FC236}">
                <a16:creationId xmlns:a16="http://schemas.microsoft.com/office/drawing/2014/main" id="{A200E605-4BE0-BE48-82F4-D92D5F3981C3}"/>
              </a:ext>
            </a:extLst>
          </p:cNvPr>
          <p:cNvSpPr/>
          <p:nvPr/>
        </p:nvSpPr>
        <p:spPr>
          <a:xfrm>
            <a:off x="3392403" y="6070015"/>
            <a:ext cx="2619524" cy="312374"/>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300" b="1" dirty="0">
                <a:solidFill>
                  <a:schemeClr val="tx1"/>
                </a:solidFill>
              </a:rPr>
              <a:t>34 data points*</a:t>
            </a:r>
            <a:endParaRPr lang="en-GB" sz="1300" dirty="0">
              <a:solidFill>
                <a:schemeClr val="tx1"/>
              </a:solidFill>
            </a:endParaRPr>
          </a:p>
        </p:txBody>
      </p:sp>
      <p:sp>
        <p:nvSpPr>
          <p:cNvPr id="32" name="Rectangle 31">
            <a:extLst>
              <a:ext uri="{FF2B5EF4-FFF2-40B4-BE49-F238E27FC236}">
                <a16:creationId xmlns:a16="http://schemas.microsoft.com/office/drawing/2014/main" id="{18BFDEAA-19B8-9E49-1475-B4B2C37F259E}"/>
              </a:ext>
            </a:extLst>
          </p:cNvPr>
          <p:cNvSpPr/>
          <p:nvPr/>
        </p:nvSpPr>
        <p:spPr>
          <a:xfrm>
            <a:off x="6170792" y="6066946"/>
            <a:ext cx="2620800" cy="312374"/>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300" b="1" dirty="0">
                <a:solidFill>
                  <a:schemeClr val="tx1"/>
                </a:solidFill>
              </a:rPr>
              <a:t>209 data points*</a:t>
            </a:r>
            <a:endParaRPr lang="en-GB" sz="1300" dirty="0">
              <a:solidFill>
                <a:schemeClr val="tx1"/>
              </a:solidFill>
            </a:endParaRPr>
          </a:p>
        </p:txBody>
      </p:sp>
      <p:sp>
        <p:nvSpPr>
          <p:cNvPr id="34" name="Rectangle 33">
            <a:extLst>
              <a:ext uri="{FF2B5EF4-FFF2-40B4-BE49-F238E27FC236}">
                <a16:creationId xmlns:a16="http://schemas.microsoft.com/office/drawing/2014/main" id="{115A3639-9EF8-E3E6-5504-BDEC33D6A02E}"/>
              </a:ext>
            </a:extLst>
          </p:cNvPr>
          <p:cNvSpPr/>
          <p:nvPr/>
        </p:nvSpPr>
        <p:spPr>
          <a:xfrm>
            <a:off x="8877991" y="6066946"/>
            <a:ext cx="2620800" cy="312374"/>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300" b="1" dirty="0">
                <a:solidFill>
                  <a:schemeClr val="tx1"/>
                </a:solidFill>
              </a:rPr>
              <a:t>254 data points*</a:t>
            </a:r>
            <a:endParaRPr lang="en-GB" sz="1300" dirty="0">
              <a:solidFill>
                <a:schemeClr val="tx1"/>
              </a:solidFill>
            </a:endParaRPr>
          </a:p>
        </p:txBody>
      </p:sp>
      <p:sp>
        <p:nvSpPr>
          <p:cNvPr id="9" name="Rectangle 8">
            <a:extLst>
              <a:ext uri="{FF2B5EF4-FFF2-40B4-BE49-F238E27FC236}">
                <a16:creationId xmlns:a16="http://schemas.microsoft.com/office/drawing/2014/main" id="{0533E009-0710-D88C-39F5-C1BB8E6068E9}"/>
              </a:ext>
            </a:extLst>
          </p:cNvPr>
          <p:cNvSpPr/>
          <p:nvPr/>
        </p:nvSpPr>
        <p:spPr>
          <a:xfrm>
            <a:off x="683928" y="6408701"/>
            <a:ext cx="10721134" cy="36938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indent="0">
              <a:buNone/>
            </a:pPr>
            <a:r>
              <a:rPr lang="en-GB" sz="900" dirty="0">
                <a:solidFill>
                  <a:srgbClr val="C00000"/>
                </a:solidFill>
              </a:rPr>
              <a:t>*Note: To comply with CSRD, large undertakings and listed SMEs should still complete a Double Materiality Assessment to determine individual reporting requirements. The ERA 3.0 framework simply provides guidance on commonly material metrics.</a:t>
            </a:r>
          </a:p>
        </p:txBody>
      </p:sp>
      <p:sp>
        <p:nvSpPr>
          <p:cNvPr id="35" name="Slide Number Placeholder 4">
            <a:extLst>
              <a:ext uri="{FF2B5EF4-FFF2-40B4-BE49-F238E27FC236}">
                <a16:creationId xmlns:a16="http://schemas.microsoft.com/office/drawing/2014/main" id="{FB1FC53D-C908-D3EC-E927-988060991177}"/>
              </a:ext>
            </a:extLst>
          </p:cNvPr>
          <p:cNvSpPr txBox="1">
            <a:spLocks/>
          </p:cNvSpPr>
          <p:nvPr/>
        </p:nvSpPr>
        <p:spPr>
          <a:xfrm>
            <a:off x="479884" y="6408701"/>
            <a:ext cx="2714919" cy="365125"/>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F8E7432-9A93-4FF1-8E8F-582AF910147E}" type="slidenum">
              <a:rPr lang="en-GB" smtClean="0"/>
              <a:pPr/>
              <a:t>15</a:t>
            </a:fld>
            <a:endParaRPr lang="en-GB" dirty="0"/>
          </a:p>
        </p:txBody>
      </p:sp>
    </p:spTree>
    <p:extLst>
      <p:ext uri="{BB962C8B-B14F-4D97-AF65-F5344CB8AC3E}">
        <p14:creationId xmlns:p14="http://schemas.microsoft.com/office/powerpoint/2010/main" val="16189944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E0FACC-1054-6907-DCFF-1044D04FBF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8BF1DB-FB77-98E9-0779-B5697C22B96C}"/>
              </a:ext>
            </a:extLst>
          </p:cNvPr>
          <p:cNvSpPr>
            <a:spLocks noGrp="1"/>
          </p:cNvSpPr>
          <p:nvPr>
            <p:ph type="title"/>
          </p:nvPr>
        </p:nvSpPr>
        <p:spPr/>
        <p:txBody>
          <a:bodyPr/>
          <a:lstStyle/>
          <a:p>
            <a:r>
              <a:rPr lang="en-GB" dirty="0"/>
              <a:t>KPI Framework Development Process</a:t>
            </a:r>
          </a:p>
        </p:txBody>
      </p:sp>
      <p:sp>
        <p:nvSpPr>
          <p:cNvPr id="3" name="Text Placeholder 2">
            <a:extLst>
              <a:ext uri="{FF2B5EF4-FFF2-40B4-BE49-F238E27FC236}">
                <a16:creationId xmlns:a16="http://schemas.microsoft.com/office/drawing/2014/main" id="{92FB3D7B-45BA-963A-C38D-EDE1BD1943B8}"/>
              </a:ext>
            </a:extLst>
          </p:cNvPr>
          <p:cNvSpPr>
            <a:spLocks noGrp="1"/>
          </p:cNvSpPr>
          <p:nvPr>
            <p:ph type="body" sz="quarter" idx="10"/>
          </p:nvPr>
        </p:nvSpPr>
        <p:spPr/>
        <p:txBody>
          <a:bodyPr/>
          <a:lstStyle/>
          <a:p>
            <a:r>
              <a:rPr lang="en-GB" dirty="0"/>
              <a:t>Selecting Basic and Comprehensive KPIs</a:t>
            </a:r>
          </a:p>
        </p:txBody>
      </p:sp>
      <p:sp>
        <p:nvSpPr>
          <p:cNvPr id="5" name="Slide Number Placeholder 4">
            <a:extLst>
              <a:ext uri="{FF2B5EF4-FFF2-40B4-BE49-F238E27FC236}">
                <a16:creationId xmlns:a16="http://schemas.microsoft.com/office/drawing/2014/main" id="{8ECFF49D-5BC7-5AF5-8F5D-3A9D447DA4CE}"/>
              </a:ext>
            </a:extLst>
          </p:cNvPr>
          <p:cNvSpPr>
            <a:spLocks noGrp="1"/>
          </p:cNvSpPr>
          <p:nvPr>
            <p:ph type="sldNum" sz="quarter" idx="4"/>
          </p:nvPr>
        </p:nvSpPr>
        <p:spPr>
          <a:xfrm>
            <a:off x="12446958" y="6174885"/>
            <a:ext cx="2714919" cy="365125"/>
          </a:xfrm>
        </p:spPr>
        <p:txBody>
          <a:bodyPr/>
          <a:lstStyle/>
          <a:p>
            <a:fld id="{3F8E7432-9A93-4FF1-8E8F-582AF910147E}" type="slidenum">
              <a:rPr lang="en-GB" smtClean="0"/>
              <a:pPr/>
              <a:t>16</a:t>
            </a:fld>
            <a:endParaRPr lang="en-GB" dirty="0"/>
          </a:p>
        </p:txBody>
      </p:sp>
      <p:pic>
        <p:nvPicPr>
          <p:cNvPr id="15" name="Graphic 14">
            <a:extLst>
              <a:ext uri="{FF2B5EF4-FFF2-40B4-BE49-F238E27FC236}">
                <a16:creationId xmlns:a16="http://schemas.microsoft.com/office/drawing/2014/main" id="{DF4E23A9-DCC4-6E6D-2D8B-4437920F5BC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55698" y="9957427"/>
            <a:ext cx="679327" cy="679327"/>
          </a:xfrm>
          <a:prstGeom prst="rect">
            <a:avLst/>
          </a:prstGeom>
        </p:spPr>
      </p:pic>
      <p:sp>
        <p:nvSpPr>
          <p:cNvPr id="19" name="TextBox 18">
            <a:extLst>
              <a:ext uri="{FF2B5EF4-FFF2-40B4-BE49-F238E27FC236}">
                <a16:creationId xmlns:a16="http://schemas.microsoft.com/office/drawing/2014/main" id="{82BBAC00-6905-EB7E-0E0A-4E3DBE781168}"/>
              </a:ext>
            </a:extLst>
          </p:cNvPr>
          <p:cNvSpPr txBox="1"/>
          <p:nvPr/>
        </p:nvSpPr>
        <p:spPr>
          <a:xfrm>
            <a:off x="15156963" y="8849681"/>
            <a:ext cx="1267422" cy="430887"/>
          </a:xfrm>
          <a:prstGeom prst="rect">
            <a:avLst/>
          </a:prstGeom>
          <a:noFill/>
        </p:spPr>
        <p:txBody>
          <a:bodyPr wrap="square" rtlCol="0">
            <a:spAutoFit/>
          </a:bodyPr>
          <a:lstStyle/>
          <a:p>
            <a:pPr lvl="0" algn="ctr"/>
            <a:r>
              <a:rPr lang="en-GB" sz="1100" dirty="0">
                <a:solidFill>
                  <a:schemeClr val="bg1"/>
                </a:solidFill>
              </a:rPr>
              <a:t>Existing ERA KPI Framework</a:t>
            </a:r>
          </a:p>
        </p:txBody>
      </p:sp>
      <p:sp>
        <p:nvSpPr>
          <p:cNvPr id="4" name="Rectangle 3">
            <a:extLst>
              <a:ext uri="{FF2B5EF4-FFF2-40B4-BE49-F238E27FC236}">
                <a16:creationId xmlns:a16="http://schemas.microsoft.com/office/drawing/2014/main" id="{48094668-5F20-B280-6991-2C1D3C8AF3A6}"/>
              </a:ext>
            </a:extLst>
          </p:cNvPr>
          <p:cNvSpPr/>
          <p:nvPr/>
        </p:nvSpPr>
        <p:spPr>
          <a:xfrm>
            <a:off x="9819216" y="52209"/>
            <a:ext cx="1119717" cy="236091"/>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800" b="1" dirty="0"/>
              <a:t>SMEs</a:t>
            </a:r>
          </a:p>
        </p:txBody>
      </p:sp>
      <p:sp>
        <p:nvSpPr>
          <p:cNvPr id="11" name="Rectangle 10">
            <a:extLst>
              <a:ext uri="{FF2B5EF4-FFF2-40B4-BE49-F238E27FC236}">
                <a16:creationId xmlns:a16="http://schemas.microsoft.com/office/drawing/2014/main" id="{DC7DD0E6-5FC4-AA20-0708-8D2404EFC458}"/>
              </a:ext>
            </a:extLst>
          </p:cNvPr>
          <p:cNvSpPr/>
          <p:nvPr/>
        </p:nvSpPr>
        <p:spPr>
          <a:xfrm>
            <a:off x="10938933" y="52209"/>
            <a:ext cx="1119717" cy="236091"/>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800" b="1" dirty="0"/>
              <a:t>Large Undertakings</a:t>
            </a:r>
          </a:p>
        </p:txBody>
      </p:sp>
      <p:sp>
        <p:nvSpPr>
          <p:cNvPr id="13" name="Rectangle 12">
            <a:extLst>
              <a:ext uri="{FF2B5EF4-FFF2-40B4-BE49-F238E27FC236}">
                <a16:creationId xmlns:a16="http://schemas.microsoft.com/office/drawing/2014/main" id="{4E013399-7D93-19D1-4E69-431DD65CB04F}"/>
              </a:ext>
            </a:extLst>
          </p:cNvPr>
          <p:cNvSpPr/>
          <p:nvPr/>
        </p:nvSpPr>
        <p:spPr>
          <a:xfrm>
            <a:off x="9819215" y="301076"/>
            <a:ext cx="1119717" cy="304178"/>
          </a:xfrm>
          <a:prstGeom prst="rect">
            <a:avLst/>
          </a:prstGeom>
          <a:solidFill>
            <a:srgbClr val="E7F9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800" b="1" dirty="0">
                <a:solidFill>
                  <a:schemeClr val="tx1"/>
                </a:solidFill>
              </a:rPr>
              <a:t>(a) Basic</a:t>
            </a:r>
          </a:p>
          <a:p>
            <a:r>
              <a:rPr lang="en-GB" sz="800" b="1" dirty="0">
                <a:solidFill>
                  <a:schemeClr val="tx1"/>
                </a:solidFill>
              </a:rPr>
              <a:t>(b) Comprehensive</a:t>
            </a:r>
          </a:p>
        </p:txBody>
      </p:sp>
      <p:sp>
        <p:nvSpPr>
          <p:cNvPr id="14" name="Rectangle 13">
            <a:extLst>
              <a:ext uri="{FF2B5EF4-FFF2-40B4-BE49-F238E27FC236}">
                <a16:creationId xmlns:a16="http://schemas.microsoft.com/office/drawing/2014/main" id="{0E20D062-A2E3-DA23-9713-9D651CCF0388}"/>
              </a:ext>
            </a:extLst>
          </p:cNvPr>
          <p:cNvSpPr/>
          <p:nvPr/>
        </p:nvSpPr>
        <p:spPr>
          <a:xfrm>
            <a:off x="10938933" y="301076"/>
            <a:ext cx="1119717" cy="304178"/>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800" b="1" dirty="0">
                <a:solidFill>
                  <a:schemeClr val="tx1"/>
                </a:solidFill>
              </a:rPr>
              <a:t>(a) Basic</a:t>
            </a:r>
          </a:p>
          <a:p>
            <a:r>
              <a:rPr lang="en-GB" sz="800" b="1" dirty="0">
                <a:solidFill>
                  <a:schemeClr val="tx1"/>
                </a:solidFill>
              </a:rPr>
              <a:t>(b) Comprehensive</a:t>
            </a:r>
          </a:p>
        </p:txBody>
      </p:sp>
      <p:sp>
        <p:nvSpPr>
          <p:cNvPr id="7" name="Rectangle 6">
            <a:extLst>
              <a:ext uri="{FF2B5EF4-FFF2-40B4-BE49-F238E27FC236}">
                <a16:creationId xmlns:a16="http://schemas.microsoft.com/office/drawing/2014/main" id="{2B9ED259-B5B8-5FF7-B6BB-D83132870CD8}"/>
              </a:ext>
            </a:extLst>
          </p:cNvPr>
          <p:cNvSpPr/>
          <p:nvPr/>
        </p:nvSpPr>
        <p:spPr>
          <a:xfrm>
            <a:off x="667185" y="1562421"/>
            <a:ext cx="5328000" cy="414124"/>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t>SME KPIs</a:t>
            </a:r>
          </a:p>
        </p:txBody>
      </p:sp>
      <p:sp>
        <p:nvSpPr>
          <p:cNvPr id="8" name="Rectangle 7">
            <a:extLst>
              <a:ext uri="{FF2B5EF4-FFF2-40B4-BE49-F238E27FC236}">
                <a16:creationId xmlns:a16="http://schemas.microsoft.com/office/drawing/2014/main" id="{EBFE600A-45EA-0213-C24F-ADA3BD8BDA08}"/>
              </a:ext>
            </a:extLst>
          </p:cNvPr>
          <p:cNvSpPr/>
          <p:nvPr/>
        </p:nvSpPr>
        <p:spPr>
          <a:xfrm>
            <a:off x="6216139" y="1562421"/>
            <a:ext cx="5328000" cy="41412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t> Large Undertaking KPIs</a:t>
            </a:r>
          </a:p>
        </p:txBody>
      </p:sp>
      <p:sp>
        <p:nvSpPr>
          <p:cNvPr id="32" name="Rectangle 31">
            <a:extLst>
              <a:ext uri="{FF2B5EF4-FFF2-40B4-BE49-F238E27FC236}">
                <a16:creationId xmlns:a16="http://schemas.microsoft.com/office/drawing/2014/main" id="{9815586D-A8D6-F023-F072-20989BC8FCE3}"/>
              </a:ext>
            </a:extLst>
          </p:cNvPr>
          <p:cNvSpPr/>
          <p:nvPr/>
        </p:nvSpPr>
        <p:spPr>
          <a:xfrm>
            <a:off x="667185" y="2059066"/>
            <a:ext cx="2619524" cy="369380"/>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300" b="1" dirty="0">
                <a:solidFill>
                  <a:schemeClr val="tx1"/>
                </a:solidFill>
              </a:rPr>
              <a:t>Basic KPIs</a:t>
            </a:r>
            <a:endParaRPr lang="en-GB" sz="1300" dirty="0">
              <a:solidFill>
                <a:schemeClr val="tx1"/>
              </a:solidFill>
            </a:endParaRPr>
          </a:p>
        </p:txBody>
      </p:sp>
      <p:sp>
        <p:nvSpPr>
          <p:cNvPr id="34" name="Rectangle 33">
            <a:extLst>
              <a:ext uri="{FF2B5EF4-FFF2-40B4-BE49-F238E27FC236}">
                <a16:creationId xmlns:a16="http://schemas.microsoft.com/office/drawing/2014/main" id="{670051B2-8AD9-5334-1C10-F51A742AE61A}"/>
              </a:ext>
            </a:extLst>
          </p:cNvPr>
          <p:cNvSpPr/>
          <p:nvPr/>
        </p:nvSpPr>
        <p:spPr>
          <a:xfrm>
            <a:off x="3375660" y="2059066"/>
            <a:ext cx="2619524" cy="369380"/>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300" b="1" dirty="0">
                <a:solidFill>
                  <a:schemeClr val="tx1"/>
                </a:solidFill>
              </a:rPr>
              <a:t>Comprehensive KPIs</a:t>
            </a:r>
            <a:endParaRPr lang="en-GB" sz="1300" dirty="0">
              <a:solidFill>
                <a:schemeClr val="tx1"/>
              </a:solidFill>
            </a:endParaRPr>
          </a:p>
        </p:txBody>
      </p:sp>
      <p:sp>
        <p:nvSpPr>
          <p:cNvPr id="35" name="Rectangle 34">
            <a:extLst>
              <a:ext uri="{FF2B5EF4-FFF2-40B4-BE49-F238E27FC236}">
                <a16:creationId xmlns:a16="http://schemas.microsoft.com/office/drawing/2014/main" id="{4B085DE0-EBCD-0946-D051-44207AF161C0}"/>
              </a:ext>
            </a:extLst>
          </p:cNvPr>
          <p:cNvSpPr/>
          <p:nvPr/>
        </p:nvSpPr>
        <p:spPr>
          <a:xfrm>
            <a:off x="6216139" y="2055997"/>
            <a:ext cx="2620800" cy="36938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300" b="1" dirty="0">
                <a:solidFill>
                  <a:schemeClr val="tx1"/>
                </a:solidFill>
              </a:rPr>
              <a:t>Basic KPIs</a:t>
            </a:r>
            <a:endParaRPr lang="en-GB" sz="1300" dirty="0">
              <a:solidFill>
                <a:schemeClr val="tx1"/>
              </a:solidFill>
            </a:endParaRPr>
          </a:p>
        </p:txBody>
      </p:sp>
      <p:sp>
        <p:nvSpPr>
          <p:cNvPr id="36" name="Rectangle 35">
            <a:extLst>
              <a:ext uri="{FF2B5EF4-FFF2-40B4-BE49-F238E27FC236}">
                <a16:creationId xmlns:a16="http://schemas.microsoft.com/office/drawing/2014/main" id="{528EDB35-89DF-F670-2A3D-A78223D617D1}"/>
              </a:ext>
            </a:extLst>
          </p:cNvPr>
          <p:cNvSpPr/>
          <p:nvPr/>
        </p:nvSpPr>
        <p:spPr>
          <a:xfrm>
            <a:off x="8923339" y="2055997"/>
            <a:ext cx="2620800" cy="36938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300" b="1" dirty="0">
                <a:solidFill>
                  <a:schemeClr val="tx1"/>
                </a:solidFill>
              </a:rPr>
              <a:t>Comprehensive KPIs</a:t>
            </a:r>
            <a:endParaRPr lang="en-GB" sz="1300" dirty="0">
              <a:solidFill>
                <a:schemeClr val="tx1"/>
              </a:solidFill>
            </a:endParaRPr>
          </a:p>
        </p:txBody>
      </p:sp>
      <p:pic>
        <p:nvPicPr>
          <p:cNvPr id="43" name="Picture 42">
            <a:extLst>
              <a:ext uri="{FF2B5EF4-FFF2-40B4-BE49-F238E27FC236}">
                <a16:creationId xmlns:a16="http://schemas.microsoft.com/office/drawing/2014/main" id="{2961B504-C5F7-7DF9-4803-56587853BF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6674" y="3103457"/>
            <a:ext cx="2240976" cy="1100346"/>
          </a:xfrm>
          <a:prstGeom prst="rect">
            <a:avLst/>
          </a:prstGeom>
        </p:spPr>
      </p:pic>
      <p:pic>
        <p:nvPicPr>
          <p:cNvPr id="45" name="Picture 44">
            <a:extLst>
              <a:ext uri="{FF2B5EF4-FFF2-40B4-BE49-F238E27FC236}">
                <a16:creationId xmlns:a16="http://schemas.microsoft.com/office/drawing/2014/main" id="{A5E3668D-E9A5-2171-3B0A-39CBE509B82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47906" y="3103457"/>
            <a:ext cx="2383417" cy="1136194"/>
          </a:xfrm>
          <a:prstGeom prst="rect">
            <a:avLst/>
          </a:prstGeom>
        </p:spPr>
      </p:pic>
      <p:sp>
        <p:nvSpPr>
          <p:cNvPr id="46" name="Oval 45">
            <a:extLst>
              <a:ext uri="{FF2B5EF4-FFF2-40B4-BE49-F238E27FC236}">
                <a16:creationId xmlns:a16="http://schemas.microsoft.com/office/drawing/2014/main" id="{CE9CA521-4E9C-CFC2-C43A-757E81E75893}"/>
              </a:ext>
            </a:extLst>
          </p:cNvPr>
          <p:cNvSpPr/>
          <p:nvPr/>
        </p:nvSpPr>
        <p:spPr>
          <a:xfrm>
            <a:off x="728601" y="2657348"/>
            <a:ext cx="271415" cy="279779"/>
          </a:xfrm>
          <a:prstGeom prst="ellipse">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b="1" dirty="0"/>
              <a:t>1</a:t>
            </a:r>
          </a:p>
        </p:txBody>
      </p:sp>
      <p:sp>
        <p:nvSpPr>
          <p:cNvPr id="48" name="TextBox 47">
            <a:extLst>
              <a:ext uri="{FF2B5EF4-FFF2-40B4-BE49-F238E27FC236}">
                <a16:creationId xmlns:a16="http://schemas.microsoft.com/office/drawing/2014/main" id="{7A45E95C-0F37-E98E-7D28-10E47C5FF163}"/>
              </a:ext>
            </a:extLst>
          </p:cNvPr>
          <p:cNvSpPr txBox="1"/>
          <p:nvPr/>
        </p:nvSpPr>
        <p:spPr>
          <a:xfrm>
            <a:off x="1013664" y="2643348"/>
            <a:ext cx="5095487" cy="307777"/>
          </a:xfrm>
          <a:prstGeom prst="rect">
            <a:avLst/>
          </a:prstGeom>
          <a:noFill/>
        </p:spPr>
        <p:txBody>
          <a:bodyPr wrap="square" rtlCol="0">
            <a:spAutoFit/>
          </a:bodyPr>
          <a:lstStyle/>
          <a:p>
            <a:r>
              <a:rPr lang="en-GB" sz="1400" b="1" dirty="0">
                <a:solidFill>
                  <a:schemeClr val="accent1">
                    <a:lumMod val="75000"/>
                  </a:schemeClr>
                </a:solidFill>
              </a:rPr>
              <a:t>Identify clearly relevant VSME KPIs relevant to the Rental Industry</a:t>
            </a:r>
          </a:p>
        </p:txBody>
      </p:sp>
      <p:sp>
        <p:nvSpPr>
          <p:cNvPr id="49" name="Oval 48">
            <a:extLst>
              <a:ext uri="{FF2B5EF4-FFF2-40B4-BE49-F238E27FC236}">
                <a16:creationId xmlns:a16="http://schemas.microsoft.com/office/drawing/2014/main" id="{D6451ADF-B72F-0BA7-A298-C2EF15C4F7A7}"/>
              </a:ext>
            </a:extLst>
          </p:cNvPr>
          <p:cNvSpPr/>
          <p:nvPr/>
        </p:nvSpPr>
        <p:spPr>
          <a:xfrm>
            <a:off x="3176491" y="4756536"/>
            <a:ext cx="271415" cy="279779"/>
          </a:xfrm>
          <a:prstGeom prst="ellipse">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b="1" dirty="0"/>
              <a:t>2</a:t>
            </a:r>
          </a:p>
        </p:txBody>
      </p:sp>
      <p:sp>
        <p:nvSpPr>
          <p:cNvPr id="50" name="TextBox 49">
            <a:extLst>
              <a:ext uri="{FF2B5EF4-FFF2-40B4-BE49-F238E27FC236}">
                <a16:creationId xmlns:a16="http://schemas.microsoft.com/office/drawing/2014/main" id="{3BB34B62-0DBB-D011-6CB5-04B1CE1C0FFE}"/>
              </a:ext>
            </a:extLst>
          </p:cNvPr>
          <p:cNvSpPr txBox="1"/>
          <p:nvPr/>
        </p:nvSpPr>
        <p:spPr>
          <a:xfrm>
            <a:off x="3447906" y="4634815"/>
            <a:ext cx="2689235" cy="523220"/>
          </a:xfrm>
          <a:prstGeom prst="rect">
            <a:avLst/>
          </a:prstGeom>
          <a:noFill/>
        </p:spPr>
        <p:txBody>
          <a:bodyPr wrap="square" rtlCol="0">
            <a:spAutoFit/>
          </a:bodyPr>
          <a:lstStyle/>
          <a:p>
            <a:r>
              <a:rPr lang="en-GB" sz="1400" b="1" dirty="0">
                <a:solidFill>
                  <a:schemeClr val="accent1">
                    <a:lumMod val="75000"/>
                  </a:schemeClr>
                </a:solidFill>
              </a:rPr>
              <a:t>Supplement Comprehensive KPIs with ERA 2.0 “Minimum” KPIs </a:t>
            </a:r>
          </a:p>
        </p:txBody>
      </p:sp>
      <p:grpSp>
        <p:nvGrpSpPr>
          <p:cNvPr id="53" name="Group 52">
            <a:extLst>
              <a:ext uri="{FF2B5EF4-FFF2-40B4-BE49-F238E27FC236}">
                <a16:creationId xmlns:a16="http://schemas.microsoft.com/office/drawing/2014/main" id="{854FD797-82D1-AE4A-BEB3-5A7786A6F7A4}"/>
              </a:ext>
            </a:extLst>
          </p:cNvPr>
          <p:cNvGrpSpPr/>
          <p:nvPr/>
        </p:nvGrpSpPr>
        <p:grpSpPr>
          <a:xfrm>
            <a:off x="3478714" y="5230745"/>
            <a:ext cx="2203612" cy="893552"/>
            <a:chOff x="2585307" y="4912014"/>
            <a:chExt cx="3150402" cy="1277471"/>
          </a:xfrm>
        </p:grpSpPr>
        <p:sp>
          <p:nvSpPr>
            <p:cNvPr id="51" name="Cross 50">
              <a:extLst>
                <a:ext uri="{FF2B5EF4-FFF2-40B4-BE49-F238E27FC236}">
                  <a16:creationId xmlns:a16="http://schemas.microsoft.com/office/drawing/2014/main" id="{1A62BF02-5241-5CAD-C92D-130E905A0690}"/>
                </a:ext>
              </a:extLst>
            </p:cNvPr>
            <p:cNvSpPr/>
            <p:nvPr/>
          </p:nvSpPr>
          <p:spPr>
            <a:xfrm>
              <a:off x="2585307" y="5238142"/>
              <a:ext cx="630950" cy="625214"/>
            </a:xfrm>
            <a:prstGeom prst="plus">
              <a:avLst>
                <a:gd name="adj" fmla="val 37304"/>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52" name="Picture 2" descr="ERA Sustainability KPIs 2.0 guidance framework - ERA">
              <a:extLst>
                <a:ext uri="{FF2B5EF4-FFF2-40B4-BE49-F238E27FC236}">
                  <a16:creationId xmlns:a16="http://schemas.microsoft.com/office/drawing/2014/main" id="{EA555327-66D3-C5DD-9D77-B578D35D284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64649" y="4912014"/>
              <a:ext cx="2271060" cy="1277471"/>
            </a:xfrm>
            <a:prstGeom prst="rect">
              <a:avLst/>
            </a:prstGeom>
            <a:noFill/>
            <a:extLst>
              <a:ext uri="{909E8E84-426E-40DD-AFC4-6F175D3DCCD1}">
                <a14:hiddenFill xmlns:a14="http://schemas.microsoft.com/office/drawing/2010/main">
                  <a:solidFill>
                    <a:srgbClr val="FFFFFF"/>
                  </a:solidFill>
                </a14:hiddenFill>
              </a:ext>
            </a:extLst>
          </p:spPr>
        </p:pic>
      </p:grpSp>
      <p:sp>
        <p:nvSpPr>
          <p:cNvPr id="54" name="Rectangle 53">
            <a:extLst>
              <a:ext uri="{FF2B5EF4-FFF2-40B4-BE49-F238E27FC236}">
                <a16:creationId xmlns:a16="http://schemas.microsoft.com/office/drawing/2014/main" id="{DC903EDB-5D08-92FB-3B5B-A5AD0E1E96F2}"/>
              </a:ext>
            </a:extLst>
          </p:cNvPr>
          <p:cNvSpPr/>
          <p:nvPr/>
        </p:nvSpPr>
        <p:spPr>
          <a:xfrm>
            <a:off x="570861" y="1510937"/>
            <a:ext cx="5491906" cy="4776942"/>
          </a:xfrm>
          <a:prstGeom prst="rect">
            <a:avLst/>
          </a:prstGeom>
          <a:noFill/>
          <a:ln w="19050">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a:extLst>
              <a:ext uri="{FF2B5EF4-FFF2-40B4-BE49-F238E27FC236}">
                <a16:creationId xmlns:a16="http://schemas.microsoft.com/office/drawing/2014/main" id="{B5964D16-5273-7A4C-CD7A-2D44907F21E7}"/>
              </a:ext>
            </a:extLst>
          </p:cNvPr>
          <p:cNvSpPr/>
          <p:nvPr/>
        </p:nvSpPr>
        <p:spPr>
          <a:xfrm>
            <a:off x="6130655" y="1510937"/>
            <a:ext cx="5491906" cy="4776942"/>
          </a:xfrm>
          <a:prstGeom prst="rect">
            <a:avLst/>
          </a:prstGeom>
          <a:noFill/>
          <a:ln w="1905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Oval 55">
            <a:extLst>
              <a:ext uri="{FF2B5EF4-FFF2-40B4-BE49-F238E27FC236}">
                <a16:creationId xmlns:a16="http://schemas.microsoft.com/office/drawing/2014/main" id="{6D07E795-C508-A6CD-BF12-7B5636087A20}"/>
              </a:ext>
            </a:extLst>
          </p:cNvPr>
          <p:cNvSpPr/>
          <p:nvPr/>
        </p:nvSpPr>
        <p:spPr>
          <a:xfrm>
            <a:off x="6291056" y="2643350"/>
            <a:ext cx="271415" cy="279779"/>
          </a:xfrm>
          <a:prstGeom prst="ellipse">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b="1" dirty="0"/>
              <a:t>1</a:t>
            </a:r>
          </a:p>
        </p:txBody>
      </p:sp>
      <p:sp>
        <p:nvSpPr>
          <p:cNvPr id="57" name="TextBox 56">
            <a:extLst>
              <a:ext uri="{FF2B5EF4-FFF2-40B4-BE49-F238E27FC236}">
                <a16:creationId xmlns:a16="http://schemas.microsoft.com/office/drawing/2014/main" id="{091ACE6A-6F1A-78E7-0695-E76FD51ED4DE}"/>
              </a:ext>
            </a:extLst>
          </p:cNvPr>
          <p:cNvSpPr txBox="1"/>
          <p:nvPr/>
        </p:nvSpPr>
        <p:spPr>
          <a:xfrm>
            <a:off x="6541999" y="2629350"/>
            <a:ext cx="2326748" cy="307777"/>
          </a:xfrm>
          <a:prstGeom prst="rect">
            <a:avLst/>
          </a:prstGeom>
          <a:noFill/>
        </p:spPr>
        <p:txBody>
          <a:bodyPr wrap="square" rtlCol="0">
            <a:spAutoFit/>
          </a:bodyPr>
          <a:lstStyle/>
          <a:p>
            <a:r>
              <a:rPr lang="en-GB" sz="1400" b="1" dirty="0">
                <a:solidFill>
                  <a:schemeClr val="accent6">
                    <a:lumMod val="75000"/>
                  </a:schemeClr>
                </a:solidFill>
              </a:rPr>
              <a:t>Identify clearly material KPIs </a:t>
            </a:r>
          </a:p>
        </p:txBody>
      </p:sp>
      <p:sp>
        <p:nvSpPr>
          <p:cNvPr id="58" name="TextBox 57">
            <a:extLst>
              <a:ext uri="{FF2B5EF4-FFF2-40B4-BE49-F238E27FC236}">
                <a16:creationId xmlns:a16="http://schemas.microsoft.com/office/drawing/2014/main" id="{27A46135-046B-0ECE-6F86-9F812EED6DDE}"/>
              </a:ext>
            </a:extLst>
          </p:cNvPr>
          <p:cNvSpPr txBox="1"/>
          <p:nvPr/>
        </p:nvSpPr>
        <p:spPr>
          <a:xfrm>
            <a:off x="9260905" y="2640712"/>
            <a:ext cx="2326748" cy="307777"/>
          </a:xfrm>
          <a:prstGeom prst="rect">
            <a:avLst/>
          </a:prstGeom>
          <a:noFill/>
        </p:spPr>
        <p:txBody>
          <a:bodyPr wrap="square" rtlCol="0">
            <a:spAutoFit/>
          </a:bodyPr>
          <a:lstStyle/>
          <a:p>
            <a:r>
              <a:rPr lang="en-GB" sz="1400" b="1" dirty="0">
                <a:solidFill>
                  <a:schemeClr val="accent6">
                    <a:lumMod val="75000"/>
                  </a:schemeClr>
                </a:solidFill>
              </a:rPr>
              <a:t>Identify likely material KPIs* </a:t>
            </a:r>
          </a:p>
        </p:txBody>
      </p:sp>
      <p:sp>
        <p:nvSpPr>
          <p:cNvPr id="59" name="Oval 58">
            <a:extLst>
              <a:ext uri="{FF2B5EF4-FFF2-40B4-BE49-F238E27FC236}">
                <a16:creationId xmlns:a16="http://schemas.microsoft.com/office/drawing/2014/main" id="{49C2910C-25F6-C324-BB62-087E36196A1D}"/>
              </a:ext>
            </a:extLst>
          </p:cNvPr>
          <p:cNvSpPr/>
          <p:nvPr/>
        </p:nvSpPr>
        <p:spPr>
          <a:xfrm>
            <a:off x="9009669" y="2643350"/>
            <a:ext cx="271415" cy="279779"/>
          </a:xfrm>
          <a:prstGeom prst="ellipse">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b="1" dirty="0"/>
              <a:t>1</a:t>
            </a:r>
          </a:p>
        </p:txBody>
      </p:sp>
      <p:sp>
        <p:nvSpPr>
          <p:cNvPr id="61" name="Oval 60">
            <a:extLst>
              <a:ext uri="{FF2B5EF4-FFF2-40B4-BE49-F238E27FC236}">
                <a16:creationId xmlns:a16="http://schemas.microsoft.com/office/drawing/2014/main" id="{1C32B74B-3804-454F-0FCE-E71091EBA9C4}"/>
              </a:ext>
            </a:extLst>
          </p:cNvPr>
          <p:cNvSpPr/>
          <p:nvPr/>
        </p:nvSpPr>
        <p:spPr>
          <a:xfrm>
            <a:off x="6291056" y="4756536"/>
            <a:ext cx="271415" cy="279779"/>
          </a:xfrm>
          <a:prstGeom prst="ellipse">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b="1" dirty="0"/>
              <a:t>2</a:t>
            </a:r>
          </a:p>
        </p:txBody>
      </p:sp>
      <p:sp>
        <p:nvSpPr>
          <p:cNvPr id="62" name="TextBox 61">
            <a:extLst>
              <a:ext uri="{FF2B5EF4-FFF2-40B4-BE49-F238E27FC236}">
                <a16:creationId xmlns:a16="http://schemas.microsoft.com/office/drawing/2014/main" id="{43A37357-26E3-8B7F-5C9F-A56C5B6D80A5}"/>
              </a:ext>
            </a:extLst>
          </p:cNvPr>
          <p:cNvSpPr txBox="1"/>
          <p:nvPr/>
        </p:nvSpPr>
        <p:spPr>
          <a:xfrm>
            <a:off x="6562472" y="4634815"/>
            <a:ext cx="2326748" cy="523220"/>
          </a:xfrm>
          <a:prstGeom prst="rect">
            <a:avLst/>
          </a:prstGeom>
          <a:noFill/>
        </p:spPr>
        <p:txBody>
          <a:bodyPr wrap="square" rtlCol="0">
            <a:spAutoFit/>
          </a:bodyPr>
          <a:lstStyle>
            <a:defPPr>
              <a:defRPr lang="en-US"/>
            </a:defPPr>
            <a:lvl1pPr>
              <a:defRPr sz="1400" b="1">
                <a:solidFill>
                  <a:schemeClr val="accent6">
                    <a:lumMod val="75000"/>
                  </a:schemeClr>
                </a:solidFill>
              </a:defRPr>
            </a:lvl1pPr>
          </a:lstStyle>
          <a:p>
            <a:r>
              <a:rPr lang="en-GB" dirty="0"/>
              <a:t>Supplement Basic KPIs with ERA 2.0 “Minimum” KPIs </a:t>
            </a:r>
          </a:p>
        </p:txBody>
      </p:sp>
      <p:grpSp>
        <p:nvGrpSpPr>
          <p:cNvPr id="63" name="Group 62">
            <a:extLst>
              <a:ext uri="{FF2B5EF4-FFF2-40B4-BE49-F238E27FC236}">
                <a16:creationId xmlns:a16="http://schemas.microsoft.com/office/drawing/2014/main" id="{E2B86F84-258D-8767-2C40-1667AD4AEAB2}"/>
              </a:ext>
            </a:extLst>
          </p:cNvPr>
          <p:cNvGrpSpPr/>
          <p:nvPr/>
        </p:nvGrpSpPr>
        <p:grpSpPr>
          <a:xfrm>
            <a:off x="6429503" y="5230745"/>
            <a:ext cx="2203612" cy="893552"/>
            <a:chOff x="2585307" y="4912014"/>
            <a:chExt cx="3150402" cy="1277471"/>
          </a:xfrm>
        </p:grpSpPr>
        <p:sp>
          <p:nvSpPr>
            <p:cNvPr id="64" name="Cross 63">
              <a:extLst>
                <a:ext uri="{FF2B5EF4-FFF2-40B4-BE49-F238E27FC236}">
                  <a16:creationId xmlns:a16="http://schemas.microsoft.com/office/drawing/2014/main" id="{5D1F21CF-BA6F-E875-D94A-6CE30D16D83F}"/>
                </a:ext>
              </a:extLst>
            </p:cNvPr>
            <p:cNvSpPr/>
            <p:nvPr/>
          </p:nvSpPr>
          <p:spPr>
            <a:xfrm>
              <a:off x="2585307" y="5238142"/>
              <a:ext cx="630950" cy="625214"/>
            </a:xfrm>
            <a:prstGeom prst="plus">
              <a:avLst>
                <a:gd name="adj" fmla="val 37304"/>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65" name="Picture 2" descr="ERA Sustainability KPIs 2.0 guidance framework - ERA">
              <a:extLst>
                <a:ext uri="{FF2B5EF4-FFF2-40B4-BE49-F238E27FC236}">
                  <a16:creationId xmlns:a16="http://schemas.microsoft.com/office/drawing/2014/main" id="{34674DF2-474A-2FA7-26A7-CD264E156DB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64649" y="4912014"/>
              <a:ext cx="2271060" cy="1277471"/>
            </a:xfrm>
            <a:prstGeom prst="rect">
              <a:avLst/>
            </a:prstGeom>
            <a:noFill/>
            <a:extLst>
              <a:ext uri="{909E8E84-426E-40DD-AFC4-6F175D3DCCD1}">
                <a14:hiddenFill xmlns:a14="http://schemas.microsoft.com/office/drawing/2010/main">
                  <a:solidFill>
                    <a:srgbClr val="FFFFFF"/>
                  </a:solidFill>
                </a14:hiddenFill>
              </a:ext>
            </a:extLst>
          </p:spPr>
        </p:pic>
      </p:grpSp>
      <p:sp>
        <p:nvSpPr>
          <p:cNvPr id="66" name="Oval 65">
            <a:extLst>
              <a:ext uri="{FF2B5EF4-FFF2-40B4-BE49-F238E27FC236}">
                <a16:creationId xmlns:a16="http://schemas.microsoft.com/office/drawing/2014/main" id="{AD126415-AEB8-EC73-7D21-399CE273FCEE}"/>
              </a:ext>
            </a:extLst>
          </p:cNvPr>
          <p:cNvSpPr/>
          <p:nvPr/>
        </p:nvSpPr>
        <p:spPr>
          <a:xfrm>
            <a:off x="8895831" y="4756536"/>
            <a:ext cx="271415" cy="279779"/>
          </a:xfrm>
          <a:prstGeom prst="ellipse">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b="1" dirty="0"/>
              <a:t>2</a:t>
            </a:r>
          </a:p>
        </p:txBody>
      </p:sp>
      <p:sp>
        <p:nvSpPr>
          <p:cNvPr id="67" name="TextBox 66">
            <a:extLst>
              <a:ext uri="{FF2B5EF4-FFF2-40B4-BE49-F238E27FC236}">
                <a16:creationId xmlns:a16="http://schemas.microsoft.com/office/drawing/2014/main" id="{00F29E50-08F6-EA0F-9BE0-EF430D195E7C}"/>
              </a:ext>
            </a:extLst>
          </p:cNvPr>
          <p:cNvSpPr txBox="1"/>
          <p:nvPr/>
        </p:nvSpPr>
        <p:spPr>
          <a:xfrm>
            <a:off x="9167246" y="4634815"/>
            <a:ext cx="2376893" cy="523220"/>
          </a:xfrm>
          <a:prstGeom prst="rect">
            <a:avLst/>
          </a:prstGeom>
          <a:noFill/>
        </p:spPr>
        <p:txBody>
          <a:bodyPr wrap="square" rtlCol="0">
            <a:spAutoFit/>
          </a:bodyPr>
          <a:lstStyle>
            <a:defPPr>
              <a:defRPr lang="en-US"/>
            </a:defPPr>
            <a:lvl1pPr>
              <a:defRPr sz="1400" b="1">
                <a:solidFill>
                  <a:schemeClr val="accent6">
                    <a:lumMod val="75000"/>
                  </a:schemeClr>
                </a:solidFill>
              </a:defRPr>
            </a:lvl1pPr>
          </a:lstStyle>
          <a:p>
            <a:r>
              <a:rPr lang="en-GB" dirty="0"/>
              <a:t>Supplement with ERA 2.0 “</a:t>
            </a:r>
            <a:r>
              <a:rPr lang="en-GB" dirty="0" err="1"/>
              <a:t>Minimum+Good+Best</a:t>
            </a:r>
            <a:r>
              <a:rPr lang="en-GB" dirty="0"/>
              <a:t>” KPIs </a:t>
            </a:r>
          </a:p>
        </p:txBody>
      </p:sp>
      <p:grpSp>
        <p:nvGrpSpPr>
          <p:cNvPr id="68" name="Group 67">
            <a:extLst>
              <a:ext uri="{FF2B5EF4-FFF2-40B4-BE49-F238E27FC236}">
                <a16:creationId xmlns:a16="http://schemas.microsoft.com/office/drawing/2014/main" id="{B1E03D6E-7CD2-63DB-59D5-F40BC560FA03}"/>
              </a:ext>
            </a:extLst>
          </p:cNvPr>
          <p:cNvGrpSpPr/>
          <p:nvPr/>
        </p:nvGrpSpPr>
        <p:grpSpPr>
          <a:xfrm>
            <a:off x="9122990" y="5230745"/>
            <a:ext cx="2203612" cy="893552"/>
            <a:chOff x="2585307" y="4912014"/>
            <a:chExt cx="3150402" cy="1277471"/>
          </a:xfrm>
        </p:grpSpPr>
        <p:sp>
          <p:nvSpPr>
            <p:cNvPr id="69" name="Cross 68">
              <a:extLst>
                <a:ext uri="{FF2B5EF4-FFF2-40B4-BE49-F238E27FC236}">
                  <a16:creationId xmlns:a16="http://schemas.microsoft.com/office/drawing/2014/main" id="{F1A81520-1F94-48EA-8C60-4A50AB7147D0}"/>
                </a:ext>
              </a:extLst>
            </p:cNvPr>
            <p:cNvSpPr/>
            <p:nvPr/>
          </p:nvSpPr>
          <p:spPr>
            <a:xfrm>
              <a:off x="2585307" y="5238142"/>
              <a:ext cx="630950" cy="625214"/>
            </a:xfrm>
            <a:prstGeom prst="plus">
              <a:avLst>
                <a:gd name="adj" fmla="val 37304"/>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70" name="Picture 2" descr="ERA Sustainability KPIs 2.0 guidance framework - ERA">
              <a:extLst>
                <a:ext uri="{FF2B5EF4-FFF2-40B4-BE49-F238E27FC236}">
                  <a16:creationId xmlns:a16="http://schemas.microsoft.com/office/drawing/2014/main" id="{0BD1A9EC-972B-F63A-E6C6-08BED42EE1F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64649" y="4912014"/>
              <a:ext cx="2271060" cy="1277471"/>
            </a:xfrm>
            <a:prstGeom prst="rect">
              <a:avLst/>
            </a:prstGeom>
            <a:noFill/>
            <a:extLst>
              <a:ext uri="{909E8E84-426E-40DD-AFC4-6F175D3DCCD1}">
                <a14:hiddenFill xmlns:a14="http://schemas.microsoft.com/office/drawing/2010/main">
                  <a:solidFill>
                    <a:srgbClr val="FFFFFF"/>
                  </a:solidFill>
                </a14:hiddenFill>
              </a:ext>
            </a:extLst>
          </p:spPr>
        </p:pic>
      </p:grpSp>
      <p:pic>
        <p:nvPicPr>
          <p:cNvPr id="72" name="Picture 71">
            <a:extLst>
              <a:ext uri="{FF2B5EF4-FFF2-40B4-BE49-F238E27FC236}">
                <a16:creationId xmlns:a16="http://schemas.microsoft.com/office/drawing/2014/main" id="{F23FAFBF-9BF3-9A40-4F62-056F2299B1C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61135" y="3049161"/>
            <a:ext cx="2326748" cy="1308796"/>
          </a:xfrm>
          <a:prstGeom prst="rect">
            <a:avLst/>
          </a:prstGeom>
          <a:ln>
            <a:solidFill>
              <a:schemeClr val="bg1">
                <a:lumMod val="85000"/>
              </a:schemeClr>
            </a:solidFill>
          </a:ln>
        </p:spPr>
      </p:pic>
      <p:pic>
        <p:nvPicPr>
          <p:cNvPr id="73" name="Picture 72">
            <a:extLst>
              <a:ext uri="{FF2B5EF4-FFF2-40B4-BE49-F238E27FC236}">
                <a16:creationId xmlns:a16="http://schemas.microsoft.com/office/drawing/2014/main" id="{8EFE49CB-D534-BD53-0E75-51F3679B469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23317" y="3047933"/>
            <a:ext cx="2326751" cy="1308797"/>
          </a:xfrm>
          <a:prstGeom prst="rect">
            <a:avLst/>
          </a:prstGeom>
          <a:ln>
            <a:solidFill>
              <a:schemeClr val="bg1">
                <a:lumMod val="85000"/>
              </a:schemeClr>
            </a:solidFill>
          </a:ln>
        </p:spPr>
      </p:pic>
      <p:sp>
        <p:nvSpPr>
          <p:cNvPr id="74" name="Rectangle 73">
            <a:extLst>
              <a:ext uri="{FF2B5EF4-FFF2-40B4-BE49-F238E27FC236}">
                <a16:creationId xmlns:a16="http://schemas.microsoft.com/office/drawing/2014/main" id="{4216B44E-3813-CA76-C2A7-58362C6F92CF}"/>
              </a:ext>
            </a:extLst>
          </p:cNvPr>
          <p:cNvSpPr/>
          <p:nvPr/>
        </p:nvSpPr>
        <p:spPr>
          <a:xfrm>
            <a:off x="570861" y="1111131"/>
            <a:ext cx="11339718" cy="29163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400" dirty="0">
                <a:solidFill>
                  <a:schemeClr val="tx1"/>
                </a:solidFill>
              </a:rPr>
              <a:t>Metrics and Targets were selected for inclusion in the 3.0 Framework based on ERA member interview outcomes and the below process. KPIs from the 2.0 framework that have been kept in the 3.0 framework (i.e. sector specific KPIs, not covered in CSRD).  </a:t>
            </a:r>
          </a:p>
        </p:txBody>
      </p:sp>
      <p:sp>
        <p:nvSpPr>
          <p:cNvPr id="75" name="Isosceles Triangle 74">
            <a:extLst>
              <a:ext uri="{FF2B5EF4-FFF2-40B4-BE49-F238E27FC236}">
                <a16:creationId xmlns:a16="http://schemas.microsoft.com/office/drawing/2014/main" id="{B5DD1814-E7AE-0E26-8CB3-301E9D98E1BE}"/>
              </a:ext>
            </a:extLst>
          </p:cNvPr>
          <p:cNvSpPr/>
          <p:nvPr/>
        </p:nvSpPr>
        <p:spPr>
          <a:xfrm flipV="1">
            <a:off x="3906989" y="4446675"/>
            <a:ext cx="1583141" cy="103560"/>
          </a:xfrm>
          <a:prstGeom prst="triangle">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Isosceles Triangle 75">
            <a:extLst>
              <a:ext uri="{FF2B5EF4-FFF2-40B4-BE49-F238E27FC236}">
                <a16:creationId xmlns:a16="http://schemas.microsoft.com/office/drawing/2014/main" id="{F89DFCBD-40DB-0C8A-8454-B8B80D18705A}"/>
              </a:ext>
            </a:extLst>
          </p:cNvPr>
          <p:cNvSpPr/>
          <p:nvPr/>
        </p:nvSpPr>
        <p:spPr>
          <a:xfrm flipV="1">
            <a:off x="6748624" y="4446675"/>
            <a:ext cx="1583141" cy="103560"/>
          </a:xfrm>
          <a:prstGeom prst="triangle">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Isosceles Triangle 76">
            <a:extLst>
              <a:ext uri="{FF2B5EF4-FFF2-40B4-BE49-F238E27FC236}">
                <a16:creationId xmlns:a16="http://schemas.microsoft.com/office/drawing/2014/main" id="{DB55BF3F-61C4-14C0-554C-2DF5A68A7EBB}"/>
              </a:ext>
            </a:extLst>
          </p:cNvPr>
          <p:cNvSpPr/>
          <p:nvPr/>
        </p:nvSpPr>
        <p:spPr>
          <a:xfrm flipV="1">
            <a:off x="9442168" y="4446675"/>
            <a:ext cx="1583141" cy="103560"/>
          </a:xfrm>
          <a:prstGeom prst="triangle">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E50D7269-126D-E3DF-EE91-6CA1589F3B2A}"/>
              </a:ext>
            </a:extLst>
          </p:cNvPr>
          <p:cNvSpPr txBox="1"/>
          <p:nvPr/>
        </p:nvSpPr>
        <p:spPr>
          <a:xfrm>
            <a:off x="468799" y="6289410"/>
            <a:ext cx="10313384" cy="230832"/>
          </a:xfrm>
          <a:prstGeom prst="rect">
            <a:avLst/>
          </a:prstGeom>
          <a:noFill/>
        </p:spPr>
        <p:txBody>
          <a:bodyPr wrap="square">
            <a:spAutoFit/>
          </a:bodyPr>
          <a:lstStyle/>
          <a:p>
            <a:r>
              <a:rPr lang="en-GB" sz="900" dirty="0"/>
              <a:t>* Voluntary ESRS data points were also added at this stage for all material topics, for the comprehensive KPI list</a:t>
            </a:r>
          </a:p>
        </p:txBody>
      </p:sp>
      <p:sp>
        <p:nvSpPr>
          <p:cNvPr id="9" name="Slide Number Placeholder 4">
            <a:extLst>
              <a:ext uri="{FF2B5EF4-FFF2-40B4-BE49-F238E27FC236}">
                <a16:creationId xmlns:a16="http://schemas.microsoft.com/office/drawing/2014/main" id="{9F917626-446D-FCB1-9192-CCDBA710E1D5}"/>
              </a:ext>
            </a:extLst>
          </p:cNvPr>
          <p:cNvSpPr txBox="1">
            <a:spLocks/>
          </p:cNvSpPr>
          <p:nvPr/>
        </p:nvSpPr>
        <p:spPr>
          <a:xfrm>
            <a:off x="579636" y="6385555"/>
            <a:ext cx="2714919" cy="365125"/>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F8E7432-9A93-4FF1-8E8F-582AF910147E}" type="slidenum">
              <a:rPr lang="en-GB" smtClean="0"/>
              <a:pPr/>
              <a:t>16</a:t>
            </a:fld>
            <a:endParaRPr lang="en-GB" dirty="0"/>
          </a:p>
        </p:txBody>
      </p:sp>
    </p:spTree>
    <p:extLst>
      <p:ext uri="{BB962C8B-B14F-4D97-AF65-F5344CB8AC3E}">
        <p14:creationId xmlns:p14="http://schemas.microsoft.com/office/powerpoint/2010/main" val="8676581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A3A6FF-3913-3A3B-F704-7D303D49CC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667F98-0E61-5ABA-C3D0-272DA47B9218}"/>
              </a:ext>
            </a:extLst>
          </p:cNvPr>
          <p:cNvSpPr>
            <a:spLocks noGrp="1"/>
          </p:cNvSpPr>
          <p:nvPr>
            <p:ph type="title"/>
          </p:nvPr>
        </p:nvSpPr>
        <p:spPr/>
        <p:txBody>
          <a:bodyPr/>
          <a:lstStyle/>
          <a:p>
            <a:r>
              <a:rPr lang="en-GB" dirty="0"/>
              <a:t>KPI Framework Development Process</a:t>
            </a:r>
          </a:p>
        </p:txBody>
      </p:sp>
      <p:pic>
        <p:nvPicPr>
          <p:cNvPr id="15" name="Graphic 14">
            <a:extLst>
              <a:ext uri="{FF2B5EF4-FFF2-40B4-BE49-F238E27FC236}">
                <a16:creationId xmlns:a16="http://schemas.microsoft.com/office/drawing/2014/main" id="{63A4064D-96A3-D0BF-880E-0DA73A40721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55698" y="9957427"/>
            <a:ext cx="679327" cy="679327"/>
          </a:xfrm>
          <a:prstGeom prst="rect">
            <a:avLst/>
          </a:prstGeom>
        </p:spPr>
      </p:pic>
      <p:sp>
        <p:nvSpPr>
          <p:cNvPr id="19" name="TextBox 18">
            <a:extLst>
              <a:ext uri="{FF2B5EF4-FFF2-40B4-BE49-F238E27FC236}">
                <a16:creationId xmlns:a16="http://schemas.microsoft.com/office/drawing/2014/main" id="{7791E740-0787-755D-9C78-CC973892CF0B}"/>
              </a:ext>
            </a:extLst>
          </p:cNvPr>
          <p:cNvSpPr txBox="1"/>
          <p:nvPr/>
        </p:nvSpPr>
        <p:spPr>
          <a:xfrm>
            <a:off x="15156963" y="8849681"/>
            <a:ext cx="1267422" cy="430887"/>
          </a:xfrm>
          <a:prstGeom prst="rect">
            <a:avLst/>
          </a:prstGeom>
          <a:noFill/>
        </p:spPr>
        <p:txBody>
          <a:bodyPr wrap="square" rtlCol="0">
            <a:spAutoFit/>
          </a:bodyPr>
          <a:lstStyle/>
          <a:p>
            <a:pPr lvl="0" algn="ctr"/>
            <a:r>
              <a:rPr lang="en-GB" sz="1100" dirty="0">
                <a:solidFill>
                  <a:schemeClr val="bg1"/>
                </a:solidFill>
              </a:rPr>
              <a:t>Existing ERA KPI Framework</a:t>
            </a:r>
          </a:p>
        </p:txBody>
      </p:sp>
      <p:sp>
        <p:nvSpPr>
          <p:cNvPr id="21" name="Rectangle 20">
            <a:extLst>
              <a:ext uri="{FF2B5EF4-FFF2-40B4-BE49-F238E27FC236}">
                <a16:creationId xmlns:a16="http://schemas.microsoft.com/office/drawing/2014/main" id="{D8E91ABD-4218-8425-3535-1E7C4127566A}"/>
              </a:ext>
            </a:extLst>
          </p:cNvPr>
          <p:cNvSpPr/>
          <p:nvPr/>
        </p:nvSpPr>
        <p:spPr>
          <a:xfrm>
            <a:off x="579636" y="1267518"/>
            <a:ext cx="11185644" cy="8555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600"/>
              </a:spcAft>
            </a:pPr>
            <a:r>
              <a:rPr lang="en-GB" sz="1400" b="1" dirty="0">
                <a:solidFill>
                  <a:schemeClr val="tx1"/>
                </a:solidFill>
              </a:rPr>
              <a:t>EU Omnibus: </a:t>
            </a:r>
            <a:r>
              <a:rPr lang="en-GB" sz="1400" dirty="0">
                <a:solidFill>
                  <a:schemeClr val="tx1"/>
                </a:solidFill>
              </a:rPr>
              <a:t>The Omnibus Proposal was released in February 2025. If the proposal is adopted, the threshold for companies in scope of CSRD could be amended. It will likely remove around 80% of companies from the scope of the CSRD </a:t>
            </a:r>
            <a:r>
              <a:rPr lang="en-GB" sz="1400" i="1" dirty="0">
                <a:solidFill>
                  <a:schemeClr val="tx1"/>
                </a:solidFill>
              </a:rPr>
              <a:t>– so only companies that have more than 1,000 employees and either a turnover above €50 million or a balance sheet total above €25 million will remain subject to the rules</a:t>
            </a:r>
            <a:r>
              <a:rPr lang="en-GB" sz="1400" dirty="0">
                <a:solidFill>
                  <a:schemeClr val="tx1"/>
                </a:solidFill>
              </a:rPr>
              <a:t>. </a:t>
            </a:r>
          </a:p>
        </p:txBody>
      </p:sp>
      <p:sp>
        <p:nvSpPr>
          <p:cNvPr id="4" name="Rectangle 3">
            <a:extLst>
              <a:ext uri="{FF2B5EF4-FFF2-40B4-BE49-F238E27FC236}">
                <a16:creationId xmlns:a16="http://schemas.microsoft.com/office/drawing/2014/main" id="{8E6BC3BF-DE6E-4F6F-6743-0D65359EC5A3}"/>
              </a:ext>
            </a:extLst>
          </p:cNvPr>
          <p:cNvSpPr/>
          <p:nvPr/>
        </p:nvSpPr>
        <p:spPr>
          <a:xfrm>
            <a:off x="9819216" y="52209"/>
            <a:ext cx="1119717" cy="236091"/>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800" b="1" dirty="0"/>
              <a:t>SMEs</a:t>
            </a:r>
          </a:p>
        </p:txBody>
      </p:sp>
      <p:sp>
        <p:nvSpPr>
          <p:cNvPr id="11" name="Rectangle 10">
            <a:extLst>
              <a:ext uri="{FF2B5EF4-FFF2-40B4-BE49-F238E27FC236}">
                <a16:creationId xmlns:a16="http://schemas.microsoft.com/office/drawing/2014/main" id="{85A549B8-2C37-C93F-8677-169004C3CEA6}"/>
              </a:ext>
            </a:extLst>
          </p:cNvPr>
          <p:cNvSpPr/>
          <p:nvPr/>
        </p:nvSpPr>
        <p:spPr>
          <a:xfrm>
            <a:off x="10938933" y="52209"/>
            <a:ext cx="1119717" cy="236091"/>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800" b="1" dirty="0"/>
              <a:t>Large Undertakings</a:t>
            </a:r>
          </a:p>
        </p:txBody>
      </p:sp>
      <p:sp>
        <p:nvSpPr>
          <p:cNvPr id="13" name="Rectangle 12">
            <a:extLst>
              <a:ext uri="{FF2B5EF4-FFF2-40B4-BE49-F238E27FC236}">
                <a16:creationId xmlns:a16="http://schemas.microsoft.com/office/drawing/2014/main" id="{8F14305A-007B-5241-8A83-EC88CECE8379}"/>
              </a:ext>
            </a:extLst>
          </p:cNvPr>
          <p:cNvSpPr/>
          <p:nvPr/>
        </p:nvSpPr>
        <p:spPr>
          <a:xfrm>
            <a:off x="9819215" y="301076"/>
            <a:ext cx="1119717" cy="304178"/>
          </a:xfrm>
          <a:prstGeom prst="rect">
            <a:avLst/>
          </a:prstGeom>
          <a:solidFill>
            <a:srgbClr val="E7F9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800" b="1" dirty="0">
                <a:solidFill>
                  <a:schemeClr val="tx1"/>
                </a:solidFill>
              </a:rPr>
              <a:t>(a) Basic</a:t>
            </a:r>
          </a:p>
          <a:p>
            <a:r>
              <a:rPr lang="en-GB" sz="800" b="1" dirty="0">
                <a:solidFill>
                  <a:schemeClr val="tx1"/>
                </a:solidFill>
              </a:rPr>
              <a:t>(b) Comprehensive</a:t>
            </a:r>
          </a:p>
        </p:txBody>
      </p:sp>
      <p:sp>
        <p:nvSpPr>
          <p:cNvPr id="14" name="Rectangle 13">
            <a:extLst>
              <a:ext uri="{FF2B5EF4-FFF2-40B4-BE49-F238E27FC236}">
                <a16:creationId xmlns:a16="http://schemas.microsoft.com/office/drawing/2014/main" id="{BE525E94-EEB8-D564-5B34-99B4E2015A8B}"/>
              </a:ext>
            </a:extLst>
          </p:cNvPr>
          <p:cNvSpPr/>
          <p:nvPr/>
        </p:nvSpPr>
        <p:spPr>
          <a:xfrm>
            <a:off x="10938933" y="301076"/>
            <a:ext cx="1119717" cy="304178"/>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800" b="1" dirty="0">
                <a:solidFill>
                  <a:schemeClr val="tx1"/>
                </a:solidFill>
              </a:rPr>
              <a:t>(a) Basic</a:t>
            </a:r>
          </a:p>
          <a:p>
            <a:r>
              <a:rPr lang="en-GB" sz="800" b="1" dirty="0">
                <a:solidFill>
                  <a:schemeClr val="tx1"/>
                </a:solidFill>
              </a:rPr>
              <a:t>(b) Comprehensive</a:t>
            </a:r>
          </a:p>
        </p:txBody>
      </p:sp>
      <p:grpSp>
        <p:nvGrpSpPr>
          <p:cNvPr id="6" name="Group 5">
            <a:extLst>
              <a:ext uri="{FF2B5EF4-FFF2-40B4-BE49-F238E27FC236}">
                <a16:creationId xmlns:a16="http://schemas.microsoft.com/office/drawing/2014/main" id="{0DB495D6-D920-7576-0E18-AF6B53B37CAE}"/>
              </a:ext>
            </a:extLst>
          </p:cNvPr>
          <p:cNvGrpSpPr/>
          <p:nvPr/>
        </p:nvGrpSpPr>
        <p:grpSpPr>
          <a:xfrm>
            <a:off x="1502040" y="3015431"/>
            <a:ext cx="9537898" cy="2559677"/>
            <a:chOff x="1181684" y="2384472"/>
            <a:chExt cx="9537898" cy="2559677"/>
          </a:xfrm>
        </p:grpSpPr>
        <p:sp>
          <p:nvSpPr>
            <p:cNvPr id="7" name="Arc 6">
              <a:extLst>
                <a:ext uri="{FF2B5EF4-FFF2-40B4-BE49-F238E27FC236}">
                  <a16:creationId xmlns:a16="http://schemas.microsoft.com/office/drawing/2014/main" id="{21E76C5B-B16D-2378-40D7-16D63B6F5B6B}"/>
                </a:ext>
              </a:extLst>
            </p:cNvPr>
            <p:cNvSpPr/>
            <p:nvPr/>
          </p:nvSpPr>
          <p:spPr>
            <a:xfrm rot="16200000" flipV="1">
              <a:off x="1174651" y="2391505"/>
              <a:ext cx="2405575" cy="2391509"/>
            </a:xfrm>
            <a:prstGeom prst="arc">
              <a:avLst>
                <a:gd name="adj1" fmla="val 15953461"/>
                <a:gd name="adj2" fmla="val 5504061"/>
              </a:avLst>
            </a:prstGeom>
            <a:ln w="19050">
              <a:solidFill>
                <a:schemeClr val="accent4"/>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a:p>
          </p:txBody>
        </p:sp>
        <p:sp>
          <p:nvSpPr>
            <p:cNvPr id="8" name="Arc 7">
              <a:extLst>
                <a:ext uri="{FF2B5EF4-FFF2-40B4-BE49-F238E27FC236}">
                  <a16:creationId xmlns:a16="http://schemas.microsoft.com/office/drawing/2014/main" id="{C2F87011-3BB1-004A-BFF0-15D31FCC3736}"/>
                </a:ext>
              </a:extLst>
            </p:cNvPr>
            <p:cNvSpPr/>
            <p:nvPr/>
          </p:nvSpPr>
          <p:spPr>
            <a:xfrm rot="16200000" flipV="1">
              <a:off x="5929531" y="2391505"/>
              <a:ext cx="2405575" cy="2391509"/>
            </a:xfrm>
            <a:prstGeom prst="arc">
              <a:avLst>
                <a:gd name="adj1" fmla="val 15953461"/>
                <a:gd name="adj2" fmla="val 5504061"/>
              </a:avLst>
            </a:prstGeom>
            <a:ln w="19050">
              <a:solidFill>
                <a:schemeClr val="accent4"/>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a:p>
          </p:txBody>
        </p:sp>
        <p:sp>
          <p:nvSpPr>
            <p:cNvPr id="9" name="Arc 8">
              <a:extLst>
                <a:ext uri="{FF2B5EF4-FFF2-40B4-BE49-F238E27FC236}">
                  <a16:creationId xmlns:a16="http://schemas.microsoft.com/office/drawing/2014/main" id="{33FC0952-D47C-B4DD-9280-50A39890F6F3}"/>
                </a:ext>
              </a:extLst>
            </p:cNvPr>
            <p:cNvSpPr/>
            <p:nvPr/>
          </p:nvSpPr>
          <p:spPr>
            <a:xfrm rot="5400000">
              <a:off x="3552200" y="2559565"/>
              <a:ext cx="2405575" cy="2363151"/>
            </a:xfrm>
            <a:prstGeom prst="arc">
              <a:avLst>
                <a:gd name="adj1" fmla="val 15953461"/>
                <a:gd name="adj2" fmla="val 5504061"/>
              </a:avLst>
            </a:prstGeom>
            <a:ln w="19050">
              <a:solidFill>
                <a:schemeClr val="accent4"/>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a:p>
          </p:txBody>
        </p:sp>
        <p:sp>
          <p:nvSpPr>
            <p:cNvPr id="10" name="Arc 9">
              <a:extLst>
                <a:ext uri="{FF2B5EF4-FFF2-40B4-BE49-F238E27FC236}">
                  <a16:creationId xmlns:a16="http://schemas.microsoft.com/office/drawing/2014/main" id="{F7D2A87B-B3A1-306F-4CF9-4B7988C52479}"/>
                </a:ext>
              </a:extLst>
            </p:cNvPr>
            <p:cNvSpPr/>
            <p:nvPr/>
          </p:nvSpPr>
          <p:spPr>
            <a:xfrm rot="5400000">
              <a:off x="8321040" y="2545607"/>
              <a:ext cx="2405575" cy="2391509"/>
            </a:xfrm>
            <a:prstGeom prst="arc">
              <a:avLst>
                <a:gd name="adj1" fmla="val 15953461"/>
                <a:gd name="adj2" fmla="val 5504061"/>
              </a:avLst>
            </a:prstGeom>
            <a:ln w="19050">
              <a:solidFill>
                <a:schemeClr val="accent4"/>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a:p>
          </p:txBody>
        </p:sp>
      </p:grpSp>
      <p:sp>
        <p:nvSpPr>
          <p:cNvPr id="12" name="Isosceles Triangle 11">
            <a:extLst>
              <a:ext uri="{FF2B5EF4-FFF2-40B4-BE49-F238E27FC236}">
                <a16:creationId xmlns:a16="http://schemas.microsoft.com/office/drawing/2014/main" id="{28ECD659-F748-AA52-9B59-8892923F95D5}"/>
              </a:ext>
            </a:extLst>
          </p:cNvPr>
          <p:cNvSpPr/>
          <p:nvPr/>
        </p:nvSpPr>
        <p:spPr>
          <a:xfrm rot="5400000">
            <a:off x="2585173" y="2900787"/>
            <a:ext cx="252940" cy="218052"/>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6" name="Isosceles Triangle 15">
            <a:extLst>
              <a:ext uri="{FF2B5EF4-FFF2-40B4-BE49-F238E27FC236}">
                <a16:creationId xmlns:a16="http://schemas.microsoft.com/office/drawing/2014/main" id="{7FC4CE33-B4E0-F593-1494-CF8FF1993D57}"/>
              </a:ext>
            </a:extLst>
          </p:cNvPr>
          <p:cNvSpPr/>
          <p:nvPr/>
        </p:nvSpPr>
        <p:spPr>
          <a:xfrm rot="5400000">
            <a:off x="7354778" y="2914752"/>
            <a:ext cx="252940" cy="218052"/>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7" name="Isosceles Triangle 16">
            <a:extLst>
              <a:ext uri="{FF2B5EF4-FFF2-40B4-BE49-F238E27FC236}">
                <a16:creationId xmlns:a16="http://schemas.microsoft.com/office/drawing/2014/main" id="{160FF89A-407F-45D0-6C5F-A83B1531F6BB}"/>
              </a:ext>
            </a:extLst>
          </p:cNvPr>
          <p:cNvSpPr/>
          <p:nvPr/>
        </p:nvSpPr>
        <p:spPr>
          <a:xfrm rot="5400000">
            <a:off x="4971990" y="5455117"/>
            <a:ext cx="252940" cy="218052"/>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8" name="Isosceles Triangle 17">
            <a:extLst>
              <a:ext uri="{FF2B5EF4-FFF2-40B4-BE49-F238E27FC236}">
                <a16:creationId xmlns:a16="http://schemas.microsoft.com/office/drawing/2014/main" id="{B64B4D32-3758-B3F2-35DB-DC67E3079558}"/>
              </a:ext>
            </a:extLst>
          </p:cNvPr>
          <p:cNvSpPr/>
          <p:nvPr/>
        </p:nvSpPr>
        <p:spPr>
          <a:xfrm rot="5400000">
            <a:off x="9760575" y="5455117"/>
            <a:ext cx="252940" cy="218052"/>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0" name="TextBox 19">
            <a:extLst>
              <a:ext uri="{FF2B5EF4-FFF2-40B4-BE49-F238E27FC236}">
                <a16:creationId xmlns:a16="http://schemas.microsoft.com/office/drawing/2014/main" id="{F249C7A3-5B46-1280-BCE9-4CE299D07D46}"/>
              </a:ext>
            </a:extLst>
          </p:cNvPr>
          <p:cNvSpPr txBox="1"/>
          <p:nvPr/>
        </p:nvSpPr>
        <p:spPr>
          <a:xfrm>
            <a:off x="2009725" y="3161134"/>
            <a:ext cx="1349217" cy="338554"/>
          </a:xfrm>
          <a:prstGeom prst="rect">
            <a:avLst/>
          </a:prstGeom>
          <a:noFill/>
        </p:spPr>
        <p:txBody>
          <a:bodyPr wrap="square" rtlCol="0">
            <a:spAutoFit/>
          </a:bodyPr>
          <a:lstStyle/>
          <a:p>
            <a:pPr algn="ctr"/>
            <a:r>
              <a:rPr lang="en-US" sz="1600" b="1" dirty="0"/>
              <a:t>2025</a:t>
            </a:r>
          </a:p>
        </p:txBody>
      </p:sp>
      <p:sp>
        <p:nvSpPr>
          <p:cNvPr id="22" name="TextBox 21">
            <a:extLst>
              <a:ext uri="{FF2B5EF4-FFF2-40B4-BE49-F238E27FC236}">
                <a16:creationId xmlns:a16="http://schemas.microsoft.com/office/drawing/2014/main" id="{AC8E651D-166A-528C-36B6-EDA7CC9E36C0}"/>
              </a:ext>
            </a:extLst>
          </p:cNvPr>
          <p:cNvSpPr txBox="1"/>
          <p:nvPr/>
        </p:nvSpPr>
        <p:spPr>
          <a:xfrm>
            <a:off x="4376164" y="4497643"/>
            <a:ext cx="1349217" cy="338554"/>
          </a:xfrm>
          <a:prstGeom prst="rect">
            <a:avLst/>
          </a:prstGeom>
          <a:noFill/>
        </p:spPr>
        <p:txBody>
          <a:bodyPr wrap="square" rtlCol="0">
            <a:spAutoFit/>
          </a:bodyPr>
          <a:lstStyle/>
          <a:p>
            <a:pPr algn="ctr"/>
            <a:r>
              <a:rPr lang="en-US" sz="1600" b="1" dirty="0"/>
              <a:t>2026-27</a:t>
            </a:r>
          </a:p>
        </p:txBody>
      </p:sp>
      <p:sp>
        <p:nvSpPr>
          <p:cNvPr id="23" name="TextBox 22">
            <a:extLst>
              <a:ext uri="{FF2B5EF4-FFF2-40B4-BE49-F238E27FC236}">
                <a16:creationId xmlns:a16="http://schemas.microsoft.com/office/drawing/2014/main" id="{D86D2E1F-EE84-A828-1EA5-99A3FA5616BA}"/>
              </a:ext>
            </a:extLst>
          </p:cNvPr>
          <p:cNvSpPr txBox="1"/>
          <p:nvPr/>
        </p:nvSpPr>
        <p:spPr>
          <a:xfrm>
            <a:off x="6681123" y="3222010"/>
            <a:ext cx="1600249" cy="338554"/>
          </a:xfrm>
          <a:prstGeom prst="rect">
            <a:avLst/>
          </a:prstGeom>
          <a:noFill/>
        </p:spPr>
        <p:txBody>
          <a:bodyPr wrap="square" rtlCol="0">
            <a:spAutoFit/>
          </a:bodyPr>
          <a:lstStyle/>
          <a:p>
            <a:pPr algn="ctr"/>
            <a:r>
              <a:rPr lang="en-US" sz="1600" b="1" dirty="0"/>
              <a:t>2028</a:t>
            </a:r>
          </a:p>
        </p:txBody>
      </p:sp>
      <p:sp>
        <p:nvSpPr>
          <p:cNvPr id="24" name="TextBox 23">
            <a:extLst>
              <a:ext uri="{FF2B5EF4-FFF2-40B4-BE49-F238E27FC236}">
                <a16:creationId xmlns:a16="http://schemas.microsoft.com/office/drawing/2014/main" id="{BD74B3A7-74B3-30D1-FD04-49D56287F95B}"/>
              </a:ext>
            </a:extLst>
          </p:cNvPr>
          <p:cNvSpPr txBox="1"/>
          <p:nvPr/>
        </p:nvSpPr>
        <p:spPr>
          <a:xfrm>
            <a:off x="8749326" y="4469119"/>
            <a:ext cx="2189714" cy="338554"/>
          </a:xfrm>
          <a:prstGeom prst="rect">
            <a:avLst/>
          </a:prstGeom>
          <a:noFill/>
        </p:spPr>
        <p:txBody>
          <a:bodyPr wrap="square" rtlCol="0">
            <a:spAutoFit/>
          </a:bodyPr>
          <a:lstStyle/>
          <a:p>
            <a:pPr algn="ctr"/>
            <a:r>
              <a:rPr lang="en-US" sz="1600" b="1" dirty="0"/>
              <a:t>2029+</a:t>
            </a:r>
          </a:p>
        </p:txBody>
      </p:sp>
      <p:pic>
        <p:nvPicPr>
          <p:cNvPr id="28" name="Graphic 27">
            <a:extLst>
              <a:ext uri="{FF2B5EF4-FFF2-40B4-BE49-F238E27FC236}">
                <a16:creationId xmlns:a16="http://schemas.microsoft.com/office/drawing/2014/main" id="{F35B30C1-59D3-F6AD-ADAC-4D5DA8CCE02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586188" y="4836197"/>
            <a:ext cx="601714" cy="601714"/>
          </a:xfrm>
          <a:prstGeom prst="rect">
            <a:avLst/>
          </a:prstGeom>
        </p:spPr>
      </p:pic>
      <p:sp>
        <p:nvSpPr>
          <p:cNvPr id="33" name="Freeform 56">
            <a:extLst>
              <a:ext uri="{FF2B5EF4-FFF2-40B4-BE49-F238E27FC236}">
                <a16:creationId xmlns:a16="http://schemas.microsoft.com/office/drawing/2014/main" id="{BEF9147F-12D5-BC39-CEA2-EBD512AB92F4}"/>
              </a:ext>
            </a:extLst>
          </p:cNvPr>
          <p:cNvSpPr>
            <a:spLocks noChangeArrowheads="1"/>
          </p:cNvSpPr>
          <p:nvPr/>
        </p:nvSpPr>
        <p:spPr bwMode="auto">
          <a:xfrm>
            <a:off x="4710362" y="4821863"/>
            <a:ext cx="729962" cy="526100"/>
          </a:xfrm>
          <a:custGeom>
            <a:avLst/>
            <a:gdLst>
              <a:gd name="connsiteX0" fmla="*/ 52936 w 547345"/>
              <a:gd name="connsiteY0" fmla="*/ 303906 h 394483"/>
              <a:gd name="connsiteX1" fmla="*/ 205475 w 547345"/>
              <a:gd name="connsiteY1" fmla="*/ 303906 h 394483"/>
              <a:gd name="connsiteX2" fmla="*/ 212503 w 547345"/>
              <a:gd name="connsiteY2" fmla="*/ 310781 h 394483"/>
              <a:gd name="connsiteX3" fmla="*/ 205475 w 547345"/>
              <a:gd name="connsiteY3" fmla="*/ 318060 h 394483"/>
              <a:gd name="connsiteX4" fmla="*/ 52936 w 547345"/>
              <a:gd name="connsiteY4" fmla="*/ 318060 h 394483"/>
              <a:gd name="connsiteX5" fmla="*/ 45495 w 547345"/>
              <a:gd name="connsiteY5" fmla="*/ 310781 h 394483"/>
              <a:gd name="connsiteX6" fmla="*/ 52936 w 547345"/>
              <a:gd name="connsiteY6" fmla="*/ 303906 h 394483"/>
              <a:gd name="connsiteX7" fmla="*/ 418466 w 547345"/>
              <a:gd name="connsiteY7" fmla="*/ 181980 h 394483"/>
              <a:gd name="connsiteX8" fmla="*/ 425484 w 547345"/>
              <a:gd name="connsiteY8" fmla="*/ 189025 h 394483"/>
              <a:gd name="connsiteX9" fmla="*/ 425484 w 547345"/>
              <a:gd name="connsiteY9" fmla="*/ 334897 h 394483"/>
              <a:gd name="connsiteX10" fmla="*/ 456856 w 547345"/>
              <a:gd name="connsiteY10" fmla="*/ 334897 h 394483"/>
              <a:gd name="connsiteX11" fmla="*/ 456856 w 547345"/>
              <a:gd name="connsiteY11" fmla="*/ 281024 h 394483"/>
              <a:gd name="connsiteX12" fmla="*/ 464287 w 547345"/>
              <a:gd name="connsiteY12" fmla="*/ 273564 h 394483"/>
              <a:gd name="connsiteX13" fmla="*/ 471304 w 547345"/>
              <a:gd name="connsiteY13" fmla="*/ 281024 h 394483"/>
              <a:gd name="connsiteX14" fmla="*/ 471304 w 547345"/>
              <a:gd name="connsiteY14" fmla="*/ 334897 h 394483"/>
              <a:gd name="connsiteX15" fmla="*/ 494421 w 547345"/>
              <a:gd name="connsiteY15" fmla="*/ 334897 h 394483"/>
              <a:gd name="connsiteX16" fmla="*/ 501851 w 547345"/>
              <a:gd name="connsiteY16" fmla="*/ 342356 h 394483"/>
              <a:gd name="connsiteX17" fmla="*/ 494421 w 547345"/>
              <a:gd name="connsiteY17" fmla="*/ 348987 h 394483"/>
              <a:gd name="connsiteX18" fmla="*/ 250871 w 547345"/>
              <a:gd name="connsiteY18" fmla="*/ 348987 h 394483"/>
              <a:gd name="connsiteX19" fmla="*/ 243853 w 547345"/>
              <a:gd name="connsiteY19" fmla="*/ 342356 h 394483"/>
              <a:gd name="connsiteX20" fmla="*/ 250871 w 547345"/>
              <a:gd name="connsiteY20" fmla="*/ 334897 h 394483"/>
              <a:gd name="connsiteX21" fmla="*/ 273987 w 547345"/>
              <a:gd name="connsiteY21" fmla="*/ 334897 h 394483"/>
              <a:gd name="connsiteX22" fmla="*/ 273987 w 547345"/>
              <a:gd name="connsiteY22" fmla="*/ 295942 h 394483"/>
              <a:gd name="connsiteX23" fmla="*/ 281418 w 547345"/>
              <a:gd name="connsiteY23" fmla="*/ 288897 h 394483"/>
              <a:gd name="connsiteX24" fmla="*/ 288435 w 547345"/>
              <a:gd name="connsiteY24" fmla="*/ 295942 h 394483"/>
              <a:gd name="connsiteX25" fmla="*/ 288435 w 547345"/>
              <a:gd name="connsiteY25" fmla="*/ 334897 h 394483"/>
              <a:gd name="connsiteX26" fmla="*/ 319808 w 547345"/>
              <a:gd name="connsiteY26" fmla="*/ 334897 h 394483"/>
              <a:gd name="connsiteX27" fmla="*/ 319808 w 547345"/>
              <a:gd name="connsiteY27" fmla="*/ 204358 h 394483"/>
              <a:gd name="connsiteX28" fmla="*/ 326825 w 547345"/>
              <a:gd name="connsiteY28" fmla="*/ 196899 h 394483"/>
              <a:gd name="connsiteX29" fmla="*/ 334256 w 547345"/>
              <a:gd name="connsiteY29" fmla="*/ 204358 h 394483"/>
              <a:gd name="connsiteX30" fmla="*/ 334256 w 547345"/>
              <a:gd name="connsiteY30" fmla="*/ 334897 h 394483"/>
              <a:gd name="connsiteX31" fmla="*/ 365628 w 547345"/>
              <a:gd name="connsiteY31" fmla="*/ 334897 h 394483"/>
              <a:gd name="connsiteX32" fmla="*/ 365628 w 547345"/>
              <a:gd name="connsiteY32" fmla="*/ 250357 h 394483"/>
              <a:gd name="connsiteX33" fmla="*/ 372646 w 547345"/>
              <a:gd name="connsiteY33" fmla="*/ 242898 h 394483"/>
              <a:gd name="connsiteX34" fmla="*/ 379663 w 547345"/>
              <a:gd name="connsiteY34" fmla="*/ 250357 h 394483"/>
              <a:gd name="connsiteX35" fmla="*/ 379663 w 547345"/>
              <a:gd name="connsiteY35" fmla="*/ 334897 h 394483"/>
              <a:gd name="connsiteX36" fmla="*/ 411449 w 547345"/>
              <a:gd name="connsiteY36" fmla="*/ 334897 h 394483"/>
              <a:gd name="connsiteX37" fmla="*/ 411449 w 547345"/>
              <a:gd name="connsiteY37" fmla="*/ 189025 h 394483"/>
              <a:gd name="connsiteX38" fmla="*/ 418466 w 547345"/>
              <a:gd name="connsiteY38" fmla="*/ 181980 h 394483"/>
              <a:gd name="connsiteX39" fmla="*/ 148895 w 547345"/>
              <a:gd name="connsiteY39" fmla="*/ 78096 h 394483"/>
              <a:gd name="connsiteX40" fmla="*/ 59767 w 547345"/>
              <a:gd name="connsiteY40" fmla="*/ 163275 h 394483"/>
              <a:gd name="connsiteX41" fmla="*/ 84113 w 547345"/>
              <a:gd name="connsiteY41" fmla="*/ 231583 h 394483"/>
              <a:gd name="connsiteX42" fmla="*/ 150546 w 547345"/>
              <a:gd name="connsiteY42" fmla="*/ 260388 h 394483"/>
              <a:gd name="connsiteX43" fmla="*/ 242149 w 547345"/>
              <a:gd name="connsiteY43" fmla="*/ 169448 h 394483"/>
              <a:gd name="connsiteX44" fmla="*/ 241324 w 547345"/>
              <a:gd name="connsiteY44" fmla="*/ 158337 h 394483"/>
              <a:gd name="connsiteX45" fmla="*/ 171590 w 547345"/>
              <a:gd name="connsiteY45" fmla="*/ 172328 h 394483"/>
              <a:gd name="connsiteX46" fmla="*/ 155085 w 547345"/>
              <a:gd name="connsiteY46" fmla="*/ 166156 h 394483"/>
              <a:gd name="connsiteX47" fmla="*/ 153021 w 547345"/>
              <a:gd name="connsiteY47" fmla="*/ 148050 h 394483"/>
              <a:gd name="connsiteX48" fmla="*/ 183968 w 547345"/>
              <a:gd name="connsiteY48" fmla="*/ 84680 h 394483"/>
              <a:gd name="connsiteX49" fmla="*/ 150546 w 547345"/>
              <a:gd name="connsiteY49" fmla="*/ 78096 h 394483"/>
              <a:gd name="connsiteX50" fmla="*/ 148895 w 547345"/>
              <a:gd name="connsiteY50" fmla="*/ 78096 h 394483"/>
              <a:gd name="connsiteX51" fmla="*/ 320003 w 547345"/>
              <a:gd name="connsiteY51" fmla="*/ 74613 h 394483"/>
              <a:gd name="connsiteX52" fmla="*/ 487160 w 547345"/>
              <a:gd name="connsiteY52" fmla="*/ 74613 h 394483"/>
              <a:gd name="connsiteX53" fmla="*/ 494571 w 547345"/>
              <a:gd name="connsiteY53" fmla="*/ 81488 h 394483"/>
              <a:gd name="connsiteX54" fmla="*/ 487160 w 547345"/>
              <a:gd name="connsiteY54" fmla="*/ 88767 h 394483"/>
              <a:gd name="connsiteX55" fmla="*/ 320003 w 547345"/>
              <a:gd name="connsiteY55" fmla="*/ 88767 h 394483"/>
              <a:gd name="connsiteX56" fmla="*/ 313004 w 547345"/>
              <a:gd name="connsiteY56" fmla="*/ 81488 h 394483"/>
              <a:gd name="connsiteX57" fmla="*/ 320003 w 547345"/>
              <a:gd name="connsiteY57" fmla="*/ 74613 h 394483"/>
              <a:gd name="connsiteX58" fmla="*/ 148895 w 547345"/>
              <a:gd name="connsiteY58" fmla="*/ 64517 h 394483"/>
              <a:gd name="connsiteX59" fmla="*/ 196760 w 547345"/>
              <a:gd name="connsiteY59" fmla="*/ 74804 h 394483"/>
              <a:gd name="connsiteX60" fmla="*/ 200061 w 547345"/>
              <a:gd name="connsiteY60" fmla="*/ 84269 h 394483"/>
              <a:gd name="connsiteX61" fmla="*/ 165813 w 547345"/>
              <a:gd name="connsiteY61" fmla="*/ 154634 h 394483"/>
              <a:gd name="connsiteX62" fmla="*/ 166225 w 547345"/>
              <a:gd name="connsiteY62" fmla="*/ 157103 h 394483"/>
              <a:gd name="connsiteX63" fmla="*/ 169114 w 547345"/>
              <a:gd name="connsiteY63" fmla="*/ 158337 h 394483"/>
              <a:gd name="connsiteX64" fmla="*/ 245863 w 547345"/>
              <a:gd name="connsiteY64" fmla="*/ 143112 h 394483"/>
              <a:gd name="connsiteX65" fmla="*/ 251227 w 547345"/>
              <a:gd name="connsiteY65" fmla="*/ 144347 h 394483"/>
              <a:gd name="connsiteX66" fmla="*/ 254115 w 547345"/>
              <a:gd name="connsiteY66" fmla="*/ 148873 h 394483"/>
              <a:gd name="connsiteX67" fmla="*/ 256178 w 547345"/>
              <a:gd name="connsiteY67" fmla="*/ 169448 h 394483"/>
              <a:gd name="connsiteX68" fmla="*/ 150546 w 547345"/>
              <a:gd name="connsiteY68" fmla="*/ 274379 h 394483"/>
              <a:gd name="connsiteX69" fmla="*/ 73797 w 547345"/>
              <a:gd name="connsiteY69" fmla="*/ 241459 h 394483"/>
              <a:gd name="connsiteX70" fmla="*/ 45325 w 547345"/>
              <a:gd name="connsiteY70" fmla="*/ 162864 h 394483"/>
              <a:gd name="connsiteX71" fmla="*/ 148895 w 547345"/>
              <a:gd name="connsiteY71" fmla="*/ 64517 h 394483"/>
              <a:gd name="connsiteX72" fmla="*/ 234795 w 547345"/>
              <a:gd name="connsiteY72" fmla="*/ 61145 h 394483"/>
              <a:gd name="connsiteX73" fmla="*/ 201601 w 547345"/>
              <a:gd name="connsiteY73" fmla="*/ 130194 h 394483"/>
              <a:gd name="connsiteX74" fmla="*/ 276185 w 547345"/>
              <a:gd name="connsiteY74" fmla="*/ 115219 h 394483"/>
              <a:gd name="connsiteX75" fmla="*/ 234795 w 547345"/>
              <a:gd name="connsiteY75" fmla="*/ 61145 h 394483"/>
              <a:gd name="connsiteX76" fmla="*/ 229468 w 547345"/>
              <a:gd name="connsiteY76" fmla="*/ 44507 h 394483"/>
              <a:gd name="connsiteX77" fmla="*/ 234795 w 547345"/>
              <a:gd name="connsiteY77" fmla="*/ 44507 h 394483"/>
              <a:gd name="connsiteX78" fmla="*/ 291348 w 547345"/>
              <a:gd name="connsiteY78" fmla="*/ 119379 h 394483"/>
              <a:gd name="connsiteX79" fmla="*/ 286020 w 547345"/>
              <a:gd name="connsiteY79" fmla="*/ 127698 h 394483"/>
              <a:gd name="connsiteX80" fmla="*/ 201601 w 547345"/>
              <a:gd name="connsiteY80" fmla="*/ 145168 h 394483"/>
              <a:gd name="connsiteX81" fmla="*/ 198733 w 547345"/>
              <a:gd name="connsiteY81" fmla="*/ 145168 h 394483"/>
              <a:gd name="connsiteX82" fmla="*/ 188897 w 547345"/>
              <a:gd name="connsiteY82" fmla="*/ 140593 h 394483"/>
              <a:gd name="connsiteX83" fmla="*/ 187668 w 547345"/>
              <a:gd name="connsiteY83" fmla="*/ 126866 h 394483"/>
              <a:gd name="connsiteX84" fmla="*/ 225370 w 547345"/>
              <a:gd name="connsiteY84" fmla="*/ 47835 h 394483"/>
              <a:gd name="connsiteX85" fmla="*/ 229468 w 547345"/>
              <a:gd name="connsiteY85" fmla="*/ 44507 h 394483"/>
              <a:gd name="connsiteX86" fmla="*/ 35086 w 547345"/>
              <a:gd name="connsiteY86" fmla="*/ 14000 h 394483"/>
              <a:gd name="connsiteX87" fmla="*/ 14447 w 547345"/>
              <a:gd name="connsiteY87" fmla="*/ 34589 h 394483"/>
              <a:gd name="connsiteX88" fmla="*/ 14447 w 547345"/>
              <a:gd name="connsiteY88" fmla="*/ 359482 h 394483"/>
              <a:gd name="connsiteX89" fmla="*/ 35086 w 547345"/>
              <a:gd name="connsiteY89" fmla="*/ 380071 h 394483"/>
              <a:gd name="connsiteX90" fmla="*/ 512672 w 547345"/>
              <a:gd name="connsiteY90" fmla="*/ 380071 h 394483"/>
              <a:gd name="connsiteX91" fmla="*/ 533311 w 547345"/>
              <a:gd name="connsiteY91" fmla="*/ 359482 h 394483"/>
              <a:gd name="connsiteX92" fmla="*/ 533311 w 547345"/>
              <a:gd name="connsiteY92" fmla="*/ 34589 h 394483"/>
              <a:gd name="connsiteX93" fmla="*/ 512672 w 547345"/>
              <a:gd name="connsiteY93" fmla="*/ 14000 h 394483"/>
              <a:gd name="connsiteX94" fmla="*/ 35086 w 547345"/>
              <a:gd name="connsiteY94" fmla="*/ 0 h 394483"/>
              <a:gd name="connsiteX95" fmla="*/ 512672 w 547345"/>
              <a:gd name="connsiteY95" fmla="*/ 0 h 394483"/>
              <a:gd name="connsiteX96" fmla="*/ 547345 w 547345"/>
              <a:gd name="connsiteY96" fmla="*/ 34589 h 394483"/>
              <a:gd name="connsiteX97" fmla="*/ 547345 w 547345"/>
              <a:gd name="connsiteY97" fmla="*/ 359482 h 394483"/>
              <a:gd name="connsiteX98" fmla="*/ 512672 w 547345"/>
              <a:gd name="connsiteY98" fmla="*/ 394483 h 394483"/>
              <a:gd name="connsiteX99" fmla="*/ 35086 w 547345"/>
              <a:gd name="connsiteY99" fmla="*/ 394483 h 394483"/>
              <a:gd name="connsiteX100" fmla="*/ 0 w 547345"/>
              <a:gd name="connsiteY100" fmla="*/ 359482 h 394483"/>
              <a:gd name="connsiteX101" fmla="*/ 0 w 547345"/>
              <a:gd name="connsiteY101" fmla="*/ 34589 h 394483"/>
              <a:gd name="connsiteX102" fmla="*/ 35086 w 547345"/>
              <a:gd name="connsiteY102" fmla="*/ 0 h 394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47345" h="394483">
                <a:moveTo>
                  <a:pt x="52936" y="303906"/>
                </a:moveTo>
                <a:lnTo>
                  <a:pt x="205475" y="303906"/>
                </a:lnTo>
                <a:cubicBezTo>
                  <a:pt x="209609" y="303906"/>
                  <a:pt x="212503" y="307141"/>
                  <a:pt x="212503" y="310781"/>
                </a:cubicBezTo>
                <a:cubicBezTo>
                  <a:pt x="212503" y="314825"/>
                  <a:pt x="209609" y="318060"/>
                  <a:pt x="205475" y="318060"/>
                </a:cubicBezTo>
                <a:lnTo>
                  <a:pt x="52936" y="318060"/>
                </a:lnTo>
                <a:cubicBezTo>
                  <a:pt x="49215" y="318060"/>
                  <a:pt x="45495" y="314825"/>
                  <a:pt x="45495" y="310781"/>
                </a:cubicBezTo>
                <a:cubicBezTo>
                  <a:pt x="45495" y="307141"/>
                  <a:pt x="49215" y="303906"/>
                  <a:pt x="52936" y="303906"/>
                </a:cubicBezTo>
                <a:close/>
                <a:moveTo>
                  <a:pt x="418466" y="181980"/>
                </a:moveTo>
                <a:cubicBezTo>
                  <a:pt x="422181" y="181980"/>
                  <a:pt x="425484" y="185295"/>
                  <a:pt x="425484" y="189025"/>
                </a:cubicBezTo>
                <a:lnTo>
                  <a:pt x="425484" y="334897"/>
                </a:lnTo>
                <a:lnTo>
                  <a:pt x="456856" y="334897"/>
                </a:lnTo>
                <a:lnTo>
                  <a:pt x="456856" y="281024"/>
                </a:lnTo>
                <a:cubicBezTo>
                  <a:pt x="456856" y="276880"/>
                  <a:pt x="460159" y="273564"/>
                  <a:pt x="464287" y="273564"/>
                </a:cubicBezTo>
                <a:cubicBezTo>
                  <a:pt x="468002" y="273564"/>
                  <a:pt x="471304" y="276880"/>
                  <a:pt x="471304" y="281024"/>
                </a:cubicBezTo>
                <a:lnTo>
                  <a:pt x="471304" y="334897"/>
                </a:lnTo>
                <a:lnTo>
                  <a:pt x="494421" y="334897"/>
                </a:lnTo>
                <a:cubicBezTo>
                  <a:pt x="498549" y="334897"/>
                  <a:pt x="501851" y="338212"/>
                  <a:pt x="501851" y="342356"/>
                </a:cubicBezTo>
                <a:cubicBezTo>
                  <a:pt x="501851" y="346086"/>
                  <a:pt x="498549" y="348987"/>
                  <a:pt x="494421" y="348987"/>
                </a:cubicBezTo>
                <a:lnTo>
                  <a:pt x="250871" y="348987"/>
                </a:lnTo>
                <a:cubicBezTo>
                  <a:pt x="246743" y="348987"/>
                  <a:pt x="243853" y="346086"/>
                  <a:pt x="243853" y="342356"/>
                </a:cubicBezTo>
                <a:cubicBezTo>
                  <a:pt x="243853" y="338212"/>
                  <a:pt x="246743" y="334897"/>
                  <a:pt x="250871" y="334897"/>
                </a:cubicBezTo>
                <a:lnTo>
                  <a:pt x="273987" y="334897"/>
                </a:lnTo>
                <a:lnTo>
                  <a:pt x="273987" y="295942"/>
                </a:lnTo>
                <a:cubicBezTo>
                  <a:pt x="273987" y="292213"/>
                  <a:pt x="277290" y="288897"/>
                  <a:pt x="281418" y="288897"/>
                </a:cubicBezTo>
                <a:cubicBezTo>
                  <a:pt x="285546" y="288897"/>
                  <a:pt x="288435" y="292213"/>
                  <a:pt x="288435" y="295942"/>
                </a:cubicBezTo>
                <a:lnTo>
                  <a:pt x="288435" y="334897"/>
                </a:lnTo>
                <a:lnTo>
                  <a:pt x="319808" y="334897"/>
                </a:lnTo>
                <a:lnTo>
                  <a:pt x="319808" y="204358"/>
                </a:lnTo>
                <a:cubicBezTo>
                  <a:pt x="319808" y="200214"/>
                  <a:pt x="323110" y="196899"/>
                  <a:pt x="326825" y="196899"/>
                </a:cubicBezTo>
                <a:cubicBezTo>
                  <a:pt x="330953" y="196899"/>
                  <a:pt x="334256" y="200214"/>
                  <a:pt x="334256" y="204358"/>
                </a:cubicBezTo>
                <a:lnTo>
                  <a:pt x="334256" y="334897"/>
                </a:lnTo>
                <a:lnTo>
                  <a:pt x="365628" y="334897"/>
                </a:lnTo>
                <a:lnTo>
                  <a:pt x="365628" y="250357"/>
                </a:lnTo>
                <a:cubicBezTo>
                  <a:pt x="365628" y="246213"/>
                  <a:pt x="368931" y="242898"/>
                  <a:pt x="372646" y="242898"/>
                </a:cubicBezTo>
                <a:cubicBezTo>
                  <a:pt x="376774" y="242898"/>
                  <a:pt x="379663" y="246213"/>
                  <a:pt x="379663" y="250357"/>
                </a:cubicBezTo>
                <a:lnTo>
                  <a:pt x="379663" y="334897"/>
                </a:lnTo>
                <a:lnTo>
                  <a:pt x="411449" y="334897"/>
                </a:lnTo>
                <a:lnTo>
                  <a:pt x="411449" y="189025"/>
                </a:lnTo>
                <a:cubicBezTo>
                  <a:pt x="411449" y="185295"/>
                  <a:pt x="414338" y="181980"/>
                  <a:pt x="418466" y="181980"/>
                </a:cubicBezTo>
                <a:close/>
                <a:moveTo>
                  <a:pt x="148895" y="78096"/>
                </a:moveTo>
                <a:cubicBezTo>
                  <a:pt x="101856" y="79331"/>
                  <a:pt x="62656" y="116777"/>
                  <a:pt x="59767" y="163275"/>
                </a:cubicBezTo>
                <a:cubicBezTo>
                  <a:pt x="58117" y="189199"/>
                  <a:pt x="66782" y="213066"/>
                  <a:pt x="84113" y="231583"/>
                </a:cubicBezTo>
                <a:cubicBezTo>
                  <a:pt x="101443" y="250100"/>
                  <a:pt x="125375" y="260388"/>
                  <a:pt x="150546" y="260388"/>
                </a:cubicBezTo>
                <a:cubicBezTo>
                  <a:pt x="201299" y="260388"/>
                  <a:pt x="242149" y="219650"/>
                  <a:pt x="242149" y="169448"/>
                </a:cubicBezTo>
                <a:cubicBezTo>
                  <a:pt x="242149" y="165744"/>
                  <a:pt x="241736" y="162041"/>
                  <a:pt x="241324" y="158337"/>
                </a:cubicBezTo>
                <a:lnTo>
                  <a:pt x="171590" y="172328"/>
                </a:lnTo>
                <a:cubicBezTo>
                  <a:pt x="165400" y="173974"/>
                  <a:pt x="158798" y="171094"/>
                  <a:pt x="155085" y="166156"/>
                </a:cubicBezTo>
                <a:cubicBezTo>
                  <a:pt x="150958" y="160806"/>
                  <a:pt x="150133" y="154223"/>
                  <a:pt x="153021" y="148050"/>
                </a:cubicBezTo>
                <a:lnTo>
                  <a:pt x="183968" y="84680"/>
                </a:lnTo>
                <a:cubicBezTo>
                  <a:pt x="173653" y="80565"/>
                  <a:pt x="162099" y="78096"/>
                  <a:pt x="150546" y="78096"/>
                </a:cubicBezTo>
                <a:cubicBezTo>
                  <a:pt x="150133" y="78096"/>
                  <a:pt x="149308" y="78096"/>
                  <a:pt x="148895" y="78096"/>
                </a:cubicBezTo>
                <a:close/>
                <a:moveTo>
                  <a:pt x="320003" y="74613"/>
                </a:moveTo>
                <a:lnTo>
                  <a:pt x="487160" y="74613"/>
                </a:lnTo>
                <a:cubicBezTo>
                  <a:pt x="491278" y="74613"/>
                  <a:pt x="494571" y="77848"/>
                  <a:pt x="494571" y="81488"/>
                </a:cubicBezTo>
                <a:cubicBezTo>
                  <a:pt x="494571" y="85532"/>
                  <a:pt x="491278" y="88767"/>
                  <a:pt x="487160" y="88767"/>
                </a:cubicBezTo>
                <a:lnTo>
                  <a:pt x="320003" y="88767"/>
                </a:lnTo>
                <a:cubicBezTo>
                  <a:pt x="315886" y="88767"/>
                  <a:pt x="313004" y="85532"/>
                  <a:pt x="313004" y="81488"/>
                </a:cubicBezTo>
                <a:cubicBezTo>
                  <a:pt x="313004" y="77848"/>
                  <a:pt x="315886" y="74613"/>
                  <a:pt x="320003" y="74613"/>
                </a:cubicBezTo>
                <a:close/>
                <a:moveTo>
                  <a:pt x="148895" y="64517"/>
                </a:moveTo>
                <a:cubicBezTo>
                  <a:pt x="165400" y="63694"/>
                  <a:pt x="181905" y="67397"/>
                  <a:pt x="196760" y="74804"/>
                </a:cubicBezTo>
                <a:cubicBezTo>
                  <a:pt x="200474" y="76450"/>
                  <a:pt x="202124" y="80565"/>
                  <a:pt x="200061" y="84269"/>
                </a:cubicBezTo>
                <a:lnTo>
                  <a:pt x="165813" y="154634"/>
                </a:lnTo>
                <a:cubicBezTo>
                  <a:pt x="165400" y="155868"/>
                  <a:pt x="165813" y="157103"/>
                  <a:pt x="166225" y="157103"/>
                </a:cubicBezTo>
                <a:cubicBezTo>
                  <a:pt x="166638" y="157926"/>
                  <a:pt x="167463" y="158749"/>
                  <a:pt x="169114" y="158337"/>
                </a:cubicBezTo>
                <a:lnTo>
                  <a:pt x="245863" y="143112"/>
                </a:lnTo>
                <a:cubicBezTo>
                  <a:pt x="247513" y="142701"/>
                  <a:pt x="249164" y="143112"/>
                  <a:pt x="251227" y="144347"/>
                </a:cubicBezTo>
                <a:cubicBezTo>
                  <a:pt x="252877" y="145170"/>
                  <a:pt x="253703" y="146816"/>
                  <a:pt x="254115" y="148873"/>
                </a:cubicBezTo>
                <a:cubicBezTo>
                  <a:pt x="255353" y="155868"/>
                  <a:pt x="256178" y="162452"/>
                  <a:pt x="256178" y="169448"/>
                </a:cubicBezTo>
                <a:cubicBezTo>
                  <a:pt x="256178" y="227468"/>
                  <a:pt x="209139" y="274379"/>
                  <a:pt x="150546" y="274379"/>
                </a:cubicBezTo>
                <a:cubicBezTo>
                  <a:pt x="122074" y="274379"/>
                  <a:pt x="93603" y="262445"/>
                  <a:pt x="73797" y="241459"/>
                </a:cubicBezTo>
                <a:cubicBezTo>
                  <a:pt x="53991" y="220061"/>
                  <a:pt x="43675" y="192080"/>
                  <a:pt x="45325" y="162864"/>
                </a:cubicBezTo>
                <a:cubicBezTo>
                  <a:pt x="48627" y="108547"/>
                  <a:pt x="94428" y="65340"/>
                  <a:pt x="148895" y="64517"/>
                </a:cubicBezTo>
                <a:close/>
                <a:moveTo>
                  <a:pt x="234795" y="61145"/>
                </a:moveTo>
                <a:lnTo>
                  <a:pt x="201601" y="130194"/>
                </a:lnTo>
                <a:lnTo>
                  <a:pt x="276185" y="115219"/>
                </a:lnTo>
                <a:cubicBezTo>
                  <a:pt x="270038" y="92758"/>
                  <a:pt x="254875" y="73208"/>
                  <a:pt x="234795" y="61145"/>
                </a:cubicBezTo>
                <a:close/>
                <a:moveTo>
                  <a:pt x="229468" y="44507"/>
                </a:moveTo>
                <a:cubicBezTo>
                  <a:pt x="231107" y="43675"/>
                  <a:pt x="233156" y="44091"/>
                  <a:pt x="234795" y="44507"/>
                </a:cubicBezTo>
                <a:cubicBezTo>
                  <a:pt x="264301" y="59065"/>
                  <a:pt x="285201" y="87350"/>
                  <a:pt x="291348" y="119379"/>
                </a:cubicBezTo>
                <a:cubicBezTo>
                  <a:pt x="292577" y="123122"/>
                  <a:pt x="290118" y="126866"/>
                  <a:pt x="286020" y="127698"/>
                </a:cubicBezTo>
                <a:lnTo>
                  <a:pt x="201601" y="145168"/>
                </a:lnTo>
                <a:cubicBezTo>
                  <a:pt x="200372" y="145168"/>
                  <a:pt x="199552" y="145168"/>
                  <a:pt x="198733" y="145168"/>
                </a:cubicBezTo>
                <a:cubicBezTo>
                  <a:pt x="195044" y="145168"/>
                  <a:pt x="191356" y="143504"/>
                  <a:pt x="188897" y="140593"/>
                </a:cubicBezTo>
                <a:cubicBezTo>
                  <a:pt x="185619" y="136433"/>
                  <a:pt x="185619" y="131026"/>
                  <a:pt x="187668" y="126866"/>
                </a:cubicBezTo>
                <a:lnTo>
                  <a:pt x="225370" y="47835"/>
                </a:lnTo>
                <a:cubicBezTo>
                  <a:pt x="226189" y="46171"/>
                  <a:pt x="227829" y="44923"/>
                  <a:pt x="229468" y="44507"/>
                </a:cubicBezTo>
                <a:close/>
                <a:moveTo>
                  <a:pt x="35086" y="14000"/>
                </a:moveTo>
                <a:cubicBezTo>
                  <a:pt x="23528" y="14000"/>
                  <a:pt x="14447" y="23471"/>
                  <a:pt x="14447" y="34589"/>
                </a:cubicBezTo>
                <a:lnTo>
                  <a:pt x="14447" y="359482"/>
                </a:lnTo>
                <a:cubicBezTo>
                  <a:pt x="14447" y="370600"/>
                  <a:pt x="23528" y="380071"/>
                  <a:pt x="35086" y="380071"/>
                </a:cubicBezTo>
                <a:lnTo>
                  <a:pt x="512672" y="380071"/>
                </a:lnTo>
                <a:cubicBezTo>
                  <a:pt x="524230" y="380071"/>
                  <a:pt x="533311" y="370600"/>
                  <a:pt x="533311" y="359482"/>
                </a:cubicBezTo>
                <a:lnTo>
                  <a:pt x="533311" y="34589"/>
                </a:lnTo>
                <a:cubicBezTo>
                  <a:pt x="533311" y="23471"/>
                  <a:pt x="524230" y="14000"/>
                  <a:pt x="512672" y="14000"/>
                </a:cubicBezTo>
                <a:close/>
                <a:moveTo>
                  <a:pt x="35086" y="0"/>
                </a:moveTo>
                <a:lnTo>
                  <a:pt x="512672" y="0"/>
                </a:lnTo>
                <a:cubicBezTo>
                  <a:pt x="532072" y="0"/>
                  <a:pt x="547345" y="15648"/>
                  <a:pt x="547345" y="34589"/>
                </a:cubicBezTo>
                <a:lnTo>
                  <a:pt x="547345" y="359482"/>
                </a:lnTo>
                <a:cubicBezTo>
                  <a:pt x="547345" y="378424"/>
                  <a:pt x="532072" y="394483"/>
                  <a:pt x="512672" y="394483"/>
                </a:cubicBezTo>
                <a:lnTo>
                  <a:pt x="35086" y="394483"/>
                </a:lnTo>
                <a:cubicBezTo>
                  <a:pt x="15686" y="394483"/>
                  <a:pt x="0" y="378424"/>
                  <a:pt x="0" y="359482"/>
                </a:cubicBezTo>
                <a:lnTo>
                  <a:pt x="0" y="34589"/>
                </a:lnTo>
                <a:cubicBezTo>
                  <a:pt x="0" y="15648"/>
                  <a:pt x="15686" y="0"/>
                  <a:pt x="35086" y="0"/>
                </a:cubicBezTo>
                <a:close/>
              </a:path>
            </a:pathLst>
          </a:custGeom>
          <a:solidFill>
            <a:srgbClr val="00855C"/>
          </a:solidFill>
          <a:ln w="3175">
            <a:solidFill>
              <a:srgbClr val="00855C"/>
            </a:solidFill>
          </a:ln>
          <a:effectLst/>
        </p:spPr>
        <p:txBody>
          <a:bodyPr wrap="square" anchor="ctr">
            <a:noAutofit/>
          </a:bodyPr>
          <a:lstStyle/>
          <a:p>
            <a:endParaRPr lang="en-US" dirty="0"/>
          </a:p>
        </p:txBody>
      </p:sp>
      <p:sp>
        <p:nvSpPr>
          <p:cNvPr id="34" name="Oval 33">
            <a:extLst>
              <a:ext uri="{FF2B5EF4-FFF2-40B4-BE49-F238E27FC236}">
                <a16:creationId xmlns:a16="http://schemas.microsoft.com/office/drawing/2014/main" id="{D17317B8-B76F-CC6A-B1A9-32876382A0CE}"/>
              </a:ext>
            </a:extLst>
          </p:cNvPr>
          <p:cNvSpPr/>
          <p:nvPr/>
        </p:nvSpPr>
        <p:spPr>
          <a:xfrm>
            <a:off x="1451725" y="3795213"/>
            <a:ext cx="201527" cy="195943"/>
          </a:xfrm>
          <a:prstGeom prst="ellipse">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7BC73AAF-4317-E718-E97D-74BA7CFE3CDD}"/>
              </a:ext>
            </a:extLst>
          </p:cNvPr>
          <p:cNvSpPr/>
          <p:nvPr/>
        </p:nvSpPr>
        <p:spPr>
          <a:xfrm>
            <a:off x="280965" y="4177483"/>
            <a:ext cx="2363151" cy="119306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300" b="1" dirty="0">
                <a:solidFill>
                  <a:schemeClr val="tx1"/>
                </a:solidFill>
              </a:rPr>
              <a:t>February 2025: Omnibus Proposal </a:t>
            </a:r>
            <a:r>
              <a:rPr lang="en-GB" sz="1300" dirty="0">
                <a:solidFill>
                  <a:schemeClr val="tx1"/>
                </a:solidFill>
              </a:rPr>
              <a:t>– proposed changes to the threshold for reporting under CSRD and potential reduction in datapoints</a:t>
            </a:r>
          </a:p>
        </p:txBody>
      </p:sp>
      <p:sp>
        <p:nvSpPr>
          <p:cNvPr id="36" name="Oval 35">
            <a:extLst>
              <a:ext uri="{FF2B5EF4-FFF2-40B4-BE49-F238E27FC236}">
                <a16:creationId xmlns:a16="http://schemas.microsoft.com/office/drawing/2014/main" id="{6680673C-DCC8-5F8A-6E0C-FC5D59D73594}"/>
              </a:ext>
            </a:extLst>
          </p:cNvPr>
          <p:cNvSpPr/>
          <p:nvPr/>
        </p:nvSpPr>
        <p:spPr>
          <a:xfrm>
            <a:off x="1783040" y="3232439"/>
            <a:ext cx="201527" cy="195943"/>
          </a:xfrm>
          <a:prstGeom prst="ellipse">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99748F9A-3EB4-2250-7734-3C1381058794}"/>
              </a:ext>
            </a:extLst>
          </p:cNvPr>
          <p:cNvSpPr/>
          <p:nvPr/>
        </p:nvSpPr>
        <p:spPr>
          <a:xfrm>
            <a:off x="402342" y="2121319"/>
            <a:ext cx="2188824" cy="133053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300" b="1" dirty="0">
                <a:solidFill>
                  <a:schemeClr val="tx1"/>
                </a:solidFill>
              </a:rPr>
              <a:t>April 2025: “Stop the clock” approval </a:t>
            </a:r>
            <a:r>
              <a:rPr lang="en-GB" sz="1300" dirty="0">
                <a:solidFill>
                  <a:schemeClr val="tx1"/>
                </a:solidFill>
              </a:rPr>
              <a:t>– potential 2-year delay to CSRD reporting</a:t>
            </a:r>
          </a:p>
        </p:txBody>
      </p:sp>
      <p:sp>
        <p:nvSpPr>
          <p:cNvPr id="38" name="Oval 37">
            <a:extLst>
              <a:ext uri="{FF2B5EF4-FFF2-40B4-BE49-F238E27FC236}">
                <a16:creationId xmlns:a16="http://schemas.microsoft.com/office/drawing/2014/main" id="{70FCBD2A-C9DE-15CB-DC56-507D6A428026}"/>
              </a:ext>
            </a:extLst>
          </p:cNvPr>
          <p:cNvSpPr/>
          <p:nvPr/>
        </p:nvSpPr>
        <p:spPr>
          <a:xfrm>
            <a:off x="7590274" y="2911841"/>
            <a:ext cx="201527" cy="195943"/>
          </a:xfrm>
          <a:prstGeom prst="ellipse">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a:extLst>
              <a:ext uri="{FF2B5EF4-FFF2-40B4-BE49-F238E27FC236}">
                <a16:creationId xmlns:a16="http://schemas.microsoft.com/office/drawing/2014/main" id="{1FAB2C8E-BFF6-9676-A8F6-EEA1715622A4}"/>
              </a:ext>
            </a:extLst>
          </p:cNvPr>
          <p:cNvSpPr/>
          <p:nvPr/>
        </p:nvSpPr>
        <p:spPr>
          <a:xfrm>
            <a:off x="9986375" y="5459801"/>
            <a:ext cx="201527" cy="195943"/>
          </a:xfrm>
          <a:prstGeom prst="ellipse">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C108B097-6902-70CF-0848-E25C0FACA160}"/>
              </a:ext>
            </a:extLst>
          </p:cNvPr>
          <p:cNvSpPr/>
          <p:nvPr/>
        </p:nvSpPr>
        <p:spPr>
          <a:xfrm>
            <a:off x="6550339" y="3674790"/>
            <a:ext cx="1951844" cy="11210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300" b="1" dirty="0">
                <a:solidFill>
                  <a:schemeClr val="tx1"/>
                </a:solidFill>
              </a:rPr>
              <a:t>2028:</a:t>
            </a:r>
            <a:r>
              <a:rPr lang="en-GB" sz="1300" dirty="0">
                <a:solidFill>
                  <a:schemeClr val="tx1"/>
                </a:solidFill>
              </a:rPr>
              <a:t> Companies subject to NFRD and meeting any new in-scope criteria, would report under CSRD in 2028 (2027 fiscal year)</a:t>
            </a:r>
          </a:p>
        </p:txBody>
      </p:sp>
      <p:sp>
        <p:nvSpPr>
          <p:cNvPr id="41" name="Rectangle 40">
            <a:extLst>
              <a:ext uri="{FF2B5EF4-FFF2-40B4-BE49-F238E27FC236}">
                <a16:creationId xmlns:a16="http://schemas.microsoft.com/office/drawing/2014/main" id="{EB877529-B217-53B1-E388-22E17A64A34E}"/>
              </a:ext>
            </a:extLst>
          </p:cNvPr>
          <p:cNvSpPr/>
          <p:nvPr/>
        </p:nvSpPr>
        <p:spPr>
          <a:xfrm>
            <a:off x="8867510" y="2915904"/>
            <a:ext cx="2932496" cy="133053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300" b="1" dirty="0">
                <a:solidFill>
                  <a:schemeClr val="tx1"/>
                </a:solidFill>
              </a:rPr>
              <a:t>2029+:</a:t>
            </a:r>
            <a:r>
              <a:rPr lang="en-GB" sz="1300" dirty="0">
                <a:solidFill>
                  <a:schemeClr val="tx1"/>
                </a:solidFill>
              </a:rPr>
              <a:t> Other companies that had been required to comply under CSRD between 2025 and 2029 (depending on location, size, scope of operation) would begin reporting</a:t>
            </a:r>
          </a:p>
        </p:txBody>
      </p:sp>
      <p:sp>
        <p:nvSpPr>
          <p:cNvPr id="44" name="Rectangle 43">
            <a:extLst>
              <a:ext uri="{FF2B5EF4-FFF2-40B4-BE49-F238E27FC236}">
                <a16:creationId xmlns:a16="http://schemas.microsoft.com/office/drawing/2014/main" id="{4E6ACC94-C27B-061D-2744-5DEA2A5E24FF}"/>
              </a:ext>
            </a:extLst>
          </p:cNvPr>
          <p:cNvSpPr/>
          <p:nvPr/>
        </p:nvSpPr>
        <p:spPr>
          <a:xfrm>
            <a:off x="3463558" y="2735002"/>
            <a:ext cx="1708389" cy="65628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300" b="1" dirty="0">
                <a:solidFill>
                  <a:schemeClr val="tx1"/>
                </a:solidFill>
              </a:rPr>
              <a:t>Omnibus Proposal review period</a:t>
            </a:r>
            <a:endParaRPr lang="en-GB" sz="1300" dirty="0">
              <a:solidFill>
                <a:schemeClr val="tx1"/>
              </a:solidFill>
            </a:endParaRPr>
          </a:p>
        </p:txBody>
      </p:sp>
      <p:sp>
        <p:nvSpPr>
          <p:cNvPr id="45" name="Rectangle 44">
            <a:extLst>
              <a:ext uri="{FF2B5EF4-FFF2-40B4-BE49-F238E27FC236}">
                <a16:creationId xmlns:a16="http://schemas.microsoft.com/office/drawing/2014/main" id="{60EC3DA0-529F-0A4A-839E-5CB81D7488BC}"/>
              </a:ext>
            </a:extLst>
          </p:cNvPr>
          <p:cNvSpPr/>
          <p:nvPr/>
        </p:nvSpPr>
        <p:spPr>
          <a:xfrm>
            <a:off x="4131349" y="3560133"/>
            <a:ext cx="1967438" cy="95829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300" b="1" dirty="0">
                <a:solidFill>
                  <a:schemeClr val="tx1"/>
                </a:solidFill>
              </a:rPr>
              <a:t>Possible finalisation of Omnibus and next update to ERA KPI Framework</a:t>
            </a:r>
            <a:endParaRPr lang="en-GB" sz="1300" dirty="0">
              <a:solidFill>
                <a:schemeClr val="tx1"/>
              </a:solidFill>
            </a:endParaRPr>
          </a:p>
        </p:txBody>
      </p:sp>
      <p:sp>
        <p:nvSpPr>
          <p:cNvPr id="47" name="Rectangle 46">
            <a:extLst>
              <a:ext uri="{FF2B5EF4-FFF2-40B4-BE49-F238E27FC236}">
                <a16:creationId xmlns:a16="http://schemas.microsoft.com/office/drawing/2014/main" id="{3B5558D1-460D-9488-A0E8-C3B07F42B009}"/>
              </a:ext>
            </a:extLst>
          </p:cNvPr>
          <p:cNvSpPr/>
          <p:nvPr/>
        </p:nvSpPr>
        <p:spPr>
          <a:xfrm>
            <a:off x="3463558" y="5689113"/>
            <a:ext cx="3954217" cy="84919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300" dirty="0">
                <a:solidFill>
                  <a:schemeClr val="tx1"/>
                </a:solidFill>
              </a:rPr>
              <a:t>Anticipated outcomes from the Omnibus Proposal:</a:t>
            </a:r>
          </a:p>
          <a:p>
            <a:pPr marL="342900" indent="-342900">
              <a:buAutoNum type="arabicPeriod"/>
            </a:pPr>
            <a:r>
              <a:rPr lang="en-GB" sz="1300" dirty="0">
                <a:solidFill>
                  <a:schemeClr val="tx1"/>
                </a:solidFill>
              </a:rPr>
              <a:t>Fewer companies in scope of CSRD</a:t>
            </a:r>
          </a:p>
          <a:p>
            <a:pPr marL="342900" indent="-342900">
              <a:buAutoNum type="arabicPeriod"/>
            </a:pPr>
            <a:r>
              <a:rPr lang="en-GB" sz="1300" dirty="0">
                <a:solidFill>
                  <a:schemeClr val="tx1"/>
                </a:solidFill>
              </a:rPr>
              <a:t>Fewer total data points</a:t>
            </a:r>
          </a:p>
          <a:p>
            <a:pPr marL="342900" indent="-342900">
              <a:buAutoNum type="arabicPeriod"/>
            </a:pPr>
            <a:endParaRPr lang="en-GB" sz="1400" dirty="0">
              <a:solidFill>
                <a:schemeClr val="tx1"/>
              </a:solidFill>
            </a:endParaRPr>
          </a:p>
        </p:txBody>
      </p:sp>
      <p:sp>
        <p:nvSpPr>
          <p:cNvPr id="5" name="Text Placeholder 2">
            <a:extLst>
              <a:ext uri="{FF2B5EF4-FFF2-40B4-BE49-F238E27FC236}">
                <a16:creationId xmlns:a16="http://schemas.microsoft.com/office/drawing/2014/main" id="{82C0B87D-E9A5-CC83-0570-7B0C7AC7FB4F}"/>
              </a:ext>
            </a:extLst>
          </p:cNvPr>
          <p:cNvSpPr txBox="1">
            <a:spLocks/>
          </p:cNvSpPr>
          <p:nvPr/>
        </p:nvSpPr>
        <p:spPr>
          <a:xfrm>
            <a:off x="579636" y="676395"/>
            <a:ext cx="11024760" cy="81411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600" b="0" kern="1200">
                <a:solidFill>
                  <a:srgbClr val="0584AA"/>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8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Future development of the Framework </a:t>
            </a:r>
            <a:r>
              <a:rPr lang="en-GB" sz="2000" dirty="0"/>
              <a:t>– potential future CSRD developments</a:t>
            </a:r>
            <a:endParaRPr lang="en-GB" dirty="0"/>
          </a:p>
        </p:txBody>
      </p:sp>
      <p:sp>
        <p:nvSpPr>
          <p:cNvPr id="3" name="Slide Number Placeholder 4">
            <a:extLst>
              <a:ext uri="{FF2B5EF4-FFF2-40B4-BE49-F238E27FC236}">
                <a16:creationId xmlns:a16="http://schemas.microsoft.com/office/drawing/2014/main" id="{D3C09EF6-A062-351A-9CB9-23EBAA266AA2}"/>
              </a:ext>
            </a:extLst>
          </p:cNvPr>
          <p:cNvSpPr>
            <a:spLocks noGrp="1"/>
          </p:cNvSpPr>
          <p:nvPr>
            <p:ph type="sldNum" sz="quarter" idx="4"/>
          </p:nvPr>
        </p:nvSpPr>
        <p:spPr>
          <a:xfrm>
            <a:off x="579636" y="6385555"/>
            <a:ext cx="2714919" cy="365125"/>
          </a:xfrm>
        </p:spPr>
        <p:txBody>
          <a:bodyPr/>
          <a:lstStyle/>
          <a:p>
            <a:fld id="{3F8E7432-9A93-4FF1-8E8F-582AF910147E}" type="slidenum">
              <a:rPr lang="en-GB" smtClean="0"/>
              <a:pPr/>
              <a:t>17</a:t>
            </a:fld>
            <a:endParaRPr lang="en-GB" dirty="0"/>
          </a:p>
        </p:txBody>
      </p:sp>
    </p:spTree>
    <p:extLst>
      <p:ext uri="{BB962C8B-B14F-4D97-AF65-F5344CB8AC3E}">
        <p14:creationId xmlns:p14="http://schemas.microsoft.com/office/powerpoint/2010/main" val="2587412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3">
            <a:extLst>
              <a:ext uri="{FF2B5EF4-FFF2-40B4-BE49-F238E27FC236}">
                <a16:creationId xmlns:a16="http://schemas.microsoft.com/office/drawing/2014/main" id="{DAB3ABBA-38C5-7C74-8A4D-CC7974053158}"/>
              </a:ext>
            </a:extLst>
          </p:cNvPr>
          <p:cNvSpPr txBox="1">
            <a:spLocks/>
          </p:cNvSpPr>
          <p:nvPr/>
        </p:nvSpPr>
        <p:spPr bwMode="auto">
          <a:xfrm>
            <a:off x="843881" y="2179926"/>
            <a:ext cx="8223918" cy="3394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57188" indent="-263525" algn="l" rtl="0" eaLnBrk="0" fontAlgn="base" hangingPunct="0">
              <a:spcBef>
                <a:spcPts val="1200"/>
              </a:spcBef>
              <a:spcAft>
                <a:spcPts val="600"/>
              </a:spcAft>
              <a:buClr>
                <a:srgbClr val="098A98"/>
              </a:buClr>
              <a:buFont typeface="Wingdings" pitchFamily="2" charset="2"/>
              <a:buChar char="n"/>
              <a:defRPr lang="en-US" sz="2000" dirty="0" smtClean="0">
                <a:solidFill>
                  <a:schemeClr val="tx1"/>
                </a:solidFill>
                <a:latin typeface="Arial" pitchFamily="34" charset="0"/>
                <a:ea typeface="+mn-ea"/>
                <a:cs typeface="Arial" pitchFamily="34" charset="0"/>
              </a:defRPr>
            </a:lvl1pPr>
            <a:lvl2pPr marL="804863" indent="-265113" algn="l" rtl="0" eaLnBrk="0" fontAlgn="base" hangingPunct="0">
              <a:spcBef>
                <a:spcPct val="0"/>
              </a:spcBef>
              <a:spcAft>
                <a:spcPts val="600"/>
              </a:spcAft>
              <a:buClr>
                <a:srgbClr val="098A98"/>
              </a:buClr>
              <a:buFont typeface="Wingdings" pitchFamily="2" charset="2"/>
              <a:buChar char="§"/>
              <a:defRPr lang="en-US" sz="1800" dirty="0" smtClean="0">
                <a:solidFill>
                  <a:schemeClr val="tx1"/>
                </a:solidFill>
                <a:latin typeface="Arial" pitchFamily="34" charset="0"/>
                <a:ea typeface="+mn-ea"/>
                <a:cs typeface="Arial" pitchFamily="34" charset="0"/>
              </a:defRPr>
            </a:lvl2pPr>
            <a:lvl3pPr marL="1414463" indent="-228600" algn="l" rtl="0" eaLnBrk="1" fontAlgn="base" hangingPunct="1">
              <a:spcBef>
                <a:spcPct val="0"/>
              </a:spcBef>
              <a:spcAft>
                <a:spcPct val="0"/>
              </a:spcAft>
              <a:buClr>
                <a:schemeClr val="accent2"/>
              </a:buClr>
              <a:buFont typeface="Wingdings" pitchFamily="2" charset="2"/>
              <a:buChar char="•"/>
              <a:defRPr sz="2000">
                <a:solidFill>
                  <a:srgbClr val="000000"/>
                </a:solidFill>
                <a:latin typeface="Arial" pitchFamily="34" charset="0"/>
                <a:cs typeface="Arial" pitchFamily="34" charset="0"/>
              </a:defRPr>
            </a:lvl3pPr>
            <a:lvl4pPr marL="1822450" indent="-228600" algn="l" rtl="0" eaLnBrk="1" fontAlgn="base" hangingPunct="1">
              <a:spcBef>
                <a:spcPct val="0"/>
              </a:spcBef>
              <a:spcAft>
                <a:spcPct val="0"/>
              </a:spcAft>
              <a:buChar char="–"/>
              <a:defRPr sz="1800">
                <a:solidFill>
                  <a:srgbClr val="000000"/>
                </a:solidFill>
                <a:latin typeface="Arial" pitchFamily="34" charset="0"/>
                <a:cs typeface="Arial" pitchFamily="34" charset="0"/>
              </a:defRPr>
            </a:lvl4pPr>
            <a:lvl5pPr marL="2230438" indent="-228600" algn="l" rtl="0" eaLnBrk="1" fontAlgn="base" hangingPunct="1">
              <a:spcBef>
                <a:spcPct val="20000"/>
              </a:spcBef>
              <a:spcAft>
                <a:spcPct val="0"/>
              </a:spcAft>
              <a:buChar char="»"/>
              <a:defRPr sz="1800">
                <a:solidFill>
                  <a:schemeClr val="tx1"/>
                </a:solidFill>
                <a:latin typeface="Arial" pitchFamily="34" charset="0"/>
                <a:cs typeface="Arial" pitchFamily="34" charset="0"/>
              </a:defRPr>
            </a:lvl5pPr>
            <a:lvl6pPr marL="2687638" indent="-228600" algn="l" rtl="0" eaLnBrk="1" fontAlgn="base" hangingPunct="1">
              <a:spcBef>
                <a:spcPct val="20000"/>
              </a:spcBef>
              <a:spcAft>
                <a:spcPct val="0"/>
              </a:spcAft>
              <a:buChar char="»"/>
              <a:defRPr sz="1800">
                <a:solidFill>
                  <a:schemeClr val="tx1"/>
                </a:solidFill>
                <a:latin typeface="+mn-lt"/>
              </a:defRPr>
            </a:lvl6pPr>
            <a:lvl7pPr marL="3144838" indent="-228600" algn="l" rtl="0" eaLnBrk="1" fontAlgn="base" hangingPunct="1">
              <a:spcBef>
                <a:spcPct val="20000"/>
              </a:spcBef>
              <a:spcAft>
                <a:spcPct val="0"/>
              </a:spcAft>
              <a:buChar char="»"/>
              <a:defRPr sz="1800">
                <a:solidFill>
                  <a:schemeClr val="tx1"/>
                </a:solidFill>
                <a:latin typeface="+mn-lt"/>
              </a:defRPr>
            </a:lvl7pPr>
            <a:lvl8pPr marL="3602038" indent="-228600" algn="l" rtl="0" eaLnBrk="1" fontAlgn="base" hangingPunct="1">
              <a:spcBef>
                <a:spcPct val="20000"/>
              </a:spcBef>
              <a:spcAft>
                <a:spcPct val="0"/>
              </a:spcAft>
              <a:buChar char="»"/>
              <a:defRPr sz="1800">
                <a:solidFill>
                  <a:schemeClr val="tx1"/>
                </a:solidFill>
                <a:latin typeface="+mn-lt"/>
              </a:defRPr>
            </a:lvl8pPr>
            <a:lvl9pPr marL="4059238" indent="-228600" algn="l" rtl="0" eaLnBrk="1" fontAlgn="base" hangingPunct="1">
              <a:spcBef>
                <a:spcPct val="20000"/>
              </a:spcBef>
              <a:spcAft>
                <a:spcPct val="0"/>
              </a:spcAft>
              <a:buChar char="»"/>
              <a:defRPr sz="1800">
                <a:solidFill>
                  <a:schemeClr val="tx1"/>
                </a:solidFill>
                <a:latin typeface="+mn-lt"/>
              </a:defRPr>
            </a:lvl9pPr>
          </a:lstStyle>
          <a:p>
            <a:pPr marL="93663" marR="0" lvl="0" indent="0" algn="l" defTabSz="914400" rtl="0" eaLnBrk="0" fontAlgn="base" latinLnBrk="0" hangingPunct="0">
              <a:lnSpc>
                <a:spcPct val="100000"/>
              </a:lnSpc>
              <a:spcBef>
                <a:spcPts val="1200"/>
              </a:spcBef>
              <a:spcAft>
                <a:spcPts val="600"/>
              </a:spcAft>
              <a:buClr>
                <a:srgbClr val="098A98"/>
              </a:buClr>
              <a:buSzTx/>
              <a:buNone/>
              <a:tabLst/>
              <a:defRPr/>
            </a:pPr>
            <a:r>
              <a:rPr kumimoji="0" lang="en-GB" sz="1400" b="0" i="0" u="none" strike="noStrike" kern="0" cap="none" spc="0" normalizeH="0" baseline="0" noProof="0" dirty="0">
                <a:ln>
                  <a:noFill/>
                </a:ln>
                <a:solidFill>
                  <a:srgbClr val="000000"/>
                </a:solidFill>
                <a:effectLst/>
                <a:uLnTx/>
                <a:uFillTx/>
                <a:latin typeface="+mj-lt"/>
              </a:rPr>
              <a:t>To discuss this document further, or to find out more about epi Consulting, please contact:</a:t>
            </a:r>
          </a:p>
          <a:p>
            <a:pPr marL="1593850" marR="0" lvl="3" indent="0" algn="l" defTabSz="914400" rtl="0" eaLnBrk="1" fontAlgn="base" latinLnBrk="0" hangingPunct="1">
              <a:lnSpc>
                <a:spcPct val="100000"/>
              </a:lnSpc>
              <a:spcBef>
                <a:spcPct val="0"/>
              </a:spcBef>
              <a:spcAft>
                <a:spcPct val="0"/>
              </a:spcAft>
              <a:buClrTx/>
              <a:buSzTx/>
              <a:buFontTx/>
              <a:buNone/>
              <a:tabLst/>
              <a:defRPr/>
            </a:pPr>
            <a:endParaRPr kumimoji="0" lang="en-GB" sz="900" b="0" i="0" u="none" strike="noStrike" kern="0" cap="none" spc="0" normalizeH="0" baseline="0" noProof="0" dirty="0">
              <a:ln>
                <a:noFill/>
              </a:ln>
              <a:solidFill>
                <a:srgbClr val="000000"/>
              </a:solidFill>
              <a:effectLst/>
              <a:uLnTx/>
              <a:uFillTx/>
              <a:latin typeface="+mj-lt"/>
            </a:endParaRPr>
          </a:p>
          <a:p>
            <a:pPr marL="1593850" marR="0" lvl="3" indent="0" algn="l" defTabSz="914400" rtl="0" eaLnBrk="1" fontAlgn="base" latinLnBrk="0" hangingPunct="1">
              <a:lnSpc>
                <a:spcPct val="100000"/>
              </a:lnSpc>
              <a:spcBef>
                <a:spcPct val="0"/>
              </a:spcBef>
              <a:spcAft>
                <a:spcPct val="0"/>
              </a:spcAft>
              <a:buClrTx/>
              <a:buSzTx/>
              <a:buFontTx/>
              <a:buNone/>
              <a:tabLst/>
              <a:defRPr/>
            </a:pPr>
            <a:endParaRPr lang="en-GB" sz="900" kern="0" dirty="0">
              <a:latin typeface="+mj-lt"/>
            </a:endParaRPr>
          </a:p>
          <a:p>
            <a:pPr marL="1593850" marR="0" lvl="3" indent="0" algn="l" defTabSz="914400" rtl="0" eaLnBrk="1" fontAlgn="base" latinLnBrk="0" hangingPunct="1">
              <a:lnSpc>
                <a:spcPct val="100000"/>
              </a:lnSpc>
              <a:spcBef>
                <a:spcPct val="0"/>
              </a:spcBef>
              <a:spcAft>
                <a:spcPct val="0"/>
              </a:spcAft>
              <a:buClrTx/>
              <a:buSzTx/>
              <a:buFontTx/>
              <a:buNone/>
              <a:tabLst/>
              <a:defRPr/>
            </a:pPr>
            <a:endParaRPr kumimoji="0" lang="en-GB" sz="900" b="0" i="0" u="none" strike="noStrike" kern="0" cap="none" spc="0" normalizeH="0" baseline="0" noProof="0" dirty="0">
              <a:ln>
                <a:noFill/>
              </a:ln>
              <a:solidFill>
                <a:srgbClr val="000000"/>
              </a:solidFill>
              <a:effectLst/>
              <a:uLnTx/>
              <a:uFillTx/>
              <a:latin typeface="+mj-lt"/>
            </a:endParaRPr>
          </a:p>
          <a:p>
            <a:pPr marL="2424113" marR="0" lvl="5" indent="0" algn="l" defTabSz="914400" rtl="0" eaLnBrk="1" fontAlgn="base" latinLnBrk="0" hangingPunct="1">
              <a:lnSpc>
                <a:spcPct val="100000"/>
              </a:lnSpc>
              <a:spcBef>
                <a:spcPts val="0"/>
              </a:spcBef>
              <a:spcAft>
                <a:spcPts val="0"/>
              </a:spcAft>
              <a:buClrTx/>
              <a:buSzTx/>
              <a:buFontTx/>
              <a:buNone/>
              <a:tabLst/>
              <a:defRPr/>
            </a:pPr>
            <a:r>
              <a:rPr lang="en-GB" sz="1400" b="1" kern="0" dirty="0">
                <a:solidFill>
                  <a:srgbClr val="000000"/>
                </a:solidFill>
                <a:latin typeface="+mj-lt"/>
              </a:rPr>
              <a:t>Ian Corder</a:t>
            </a:r>
          </a:p>
          <a:p>
            <a:pPr marL="2424113" marR="0" lvl="5" indent="0" algn="l" defTabSz="914400" rtl="0" eaLnBrk="1" fontAlgn="base" latinLnBrk="0" hangingPunct="1">
              <a:lnSpc>
                <a:spcPct val="100000"/>
              </a:lnSpc>
              <a:spcBef>
                <a:spcPts val="0"/>
              </a:spcBef>
              <a:spcAft>
                <a:spcPts val="0"/>
              </a:spcAft>
              <a:buClrTx/>
              <a:buSzTx/>
              <a:buFontTx/>
              <a:buNone/>
              <a:tabLst/>
              <a:defRPr/>
            </a:pPr>
            <a:r>
              <a:rPr lang="en-GB" sz="1400" kern="0" dirty="0">
                <a:solidFill>
                  <a:schemeClr val="bg2"/>
                </a:solidFill>
                <a:latin typeface="+mj-lt"/>
                <a:hlinkClick r:id="rId2">
                  <a:extLst>
                    <a:ext uri="{A12FA001-AC4F-418D-AE19-62706E023703}">
                      <ahyp:hlinkClr xmlns:ahyp="http://schemas.microsoft.com/office/drawing/2018/hyperlinkcolor" val="tx"/>
                    </a:ext>
                  </a:extLst>
                </a:hlinkClick>
              </a:rPr>
              <a:t>icorder@epiconsulting.co.uk</a:t>
            </a:r>
            <a:endParaRPr lang="en-GB" sz="1400" kern="0" dirty="0">
              <a:solidFill>
                <a:schemeClr val="bg2"/>
              </a:solidFill>
              <a:latin typeface="+mj-lt"/>
            </a:endParaRPr>
          </a:p>
          <a:p>
            <a:pPr marL="2424113" marR="0" lvl="5" indent="0" algn="l" defTabSz="914400" rtl="0" eaLnBrk="1" fontAlgn="base" latinLnBrk="0" hangingPunct="1">
              <a:lnSpc>
                <a:spcPct val="100000"/>
              </a:lnSpc>
              <a:spcBef>
                <a:spcPts val="0"/>
              </a:spcBef>
              <a:spcAft>
                <a:spcPts val="0"/>
              </a:spcAft>
              <a:buClrTx/>
              <a:buSzTx/>
              <a:buFontTx/>
              <a:buNone/>
              <a:tabLst/>
              <a:defRPr/>
            </a:pPr>
            <a:endParaRPr lang="en-GB" sz="1400" kern="0" dirty="0">
              <a:solidFill>
                <a:srgbClr val="000000"/>
              </a:solidFill>
              <a:latin typeface="+mj-lt"/>
            </a:endParaRPr>
          </a:p>
          <a:p>
            <a:pPr marL="2424113" marR="0" lvl="5" indent="0" algn="l" defTabSz="914400" rtl="0" eaLnBrk="1" fontAlgn="base" latinLnBrk="0" hangingPunct="1">
              <a:lnSpc>
                <a:spcPct val="100000"/>
              </a:lnSpc>
              <a:spcBef>
                <a:spcPts val="0"/>
              </a:spcBef>
              <a:spcAft>
                <a:spcPts val="0"/>
              </a:spcAft>
              <a:buClrTx/>
              <a:buSzTx/>
              <a:buFontTx/>
              <a:buNone/>
              <a:tabLst/>
              <a:defRPr/>
            </a:pPr>
            <a:endParaRPr lang="en-GB" sz="1400" kern="0" dirty="0">
              <a:solidFill>
                <a:srgbClr val="000000"/>
              </a:solidFill>
              <a:latin typeface="+mj-lt"/>
            </a:endParaRPr>
          </a:p>
          <a:p>
            <a:pPr marL="2424113" marR="0" lvl="5" indent="0" algn="l" defTabSz="914400" rtl="0" eaLnBrk="1" fontAlgn="base" latinLnBrk="0" hangingPunct="1">
              <a:lnSpc>
                <a:spcPct val="100000"/>
              </a:lnSpc>
              <a:spcBef>
                <a:spcPts val="0"/>
              </a:spcBef>
              <a:spcAft>
                <a:spcPts val="0"/>
              </a:spcAft>
              <a:buClrTx/>
              <a:buSzTx/>
              <a:buFontTx/>
              <a:buNone/>
              <a:tabLst/>
              <a:defRPr/>
            </a:pPr>
            <a:r>
              <a:rPr lang="en-GB" sz="1400" b="1" kern="0" dirty="0">
                <a:solidFill>
                  <a:srgbClr val="000000"/>
                </a:solidFill>
                <a:latin typeface="+mj-lt"/>
              </a:rPr>
              <a:t>Alan Riley</a:t>
            </a:r>
          </a:p>
          <a:p>
            <a:pPr marL="2424113" marR="0" lvl="5" indent="0" algn="l" defTabSz="914400" rtl="0" eaLnBrk="1" fontAlgn="base" latinLnBrk="0" hangingPunct="1">
              <a:lnSpc>
                <a:spcPct val="100000"/>
              </a:lnSpc>
              <a:spcBef>
                <a:spcPts val="0"/>
              </a:spcBef>
              <a:spcAft>
                <a:spcPts val="0"/>
              </a:spcAft>
              <a:buClrTx/>
              <a:buSzTx/>
              <a:buFontTx/>
              <a:buNone/>
              <a:tabLst/>
              <a:defRPr/>
            </a:pPr>
            <a:r>
              <a:rPr lang="en-GB" sz="1400" kern="0" dirty="0">
                <a:solidFill>
                  <a:schemeClr val="bg2"/>
                </a:solidFill>
                <a:latin typeface="+mj-lt"/>
                <a:hlinkClick r:id="rId2">
                  <a:extLst>
                    <a:ext uri="{A12FA001-AC4F-418D-AE19-62706E023703}">
                      <ahyp:hlinkClr xmlns:ahyp="http://schemas.microsoft.com/office/drawing/2018/hyperlinkcolor" val="tx"/>
                    </a:ext>
                  </a:extLst>
                </a:hlinkClick>
              </a:rPr>
              <a:t>ariley@epiconsulting.co.uk</a:t>
            </a:r>
            <a:endParaRPr lang="en-GB" sz="1400" kern="0" dirty="0">
              <a:solidFill>
                <a:schemeClr val="bg2"/>
              </a:solidFill>
              <a:latin typeface="+mj-lt"/>
            </a:endParaRPr>
          </a:p>
          <a:p>
            <a:pPr marL="2424113" marR="0" lvl="5" indent="0" algn="l" defTabSz="914400" rtl="0" eaLnBrk="1" fontAlgn="base" latinLnBrk="0" hangingPunct="1">
              <a:lnSpc>
                <a:spcPct val="100000"/>
              </a:lnSpc>
              <a:spcBef>
                <a:spcPts val="0"/>
              </a:spcBef>
              <a:spcAft>
                <a:spcPts val="0"/>
              </a:spcAft>
              <a:buClrTx/>
              <a:buSzTx/>
              <a:buFontTx/>
              <a:buNone/>
              <a:tabLst/>
              <a:defRPr/>
            </a:pPr>
            <a:endParaRPr lang="en-GB" sz="1400" b="1" kern="0" dirty="0">
              <a:solidFill>
                <a:srgbClr val="000000"/>
              </a:solidFill>
              <a:latin typeface="+mj-lt"/>
            </a:endParaRPr>
          </a:p>
          <a:p>
            <a:pPr marL="2424113" marR="0" lvl="5" indent="0" algn="l" defTabSz="914400" rtl="0" eaLnBrk="1" fontAlgn="base" latinLnBrk="0" hangingPunct="1">
              <a:lnSpc>
                <a:spcPct val="100000"/>
              </a:lnSpc>
              <a:spcBef>
                <a:spcPts val="0"/>
              </a:spcBef>
              <a:spcAft>
                <a:spcPts val="0"/>
              </a:spcAft>
              <a:buClrTx/>
              <a:buSzTx/>
              <a:buFontTx/>
              <a:buNone/>
              <a:tabLst/>
              <a:defRPr/>
            </a:pPr>
            <a:endParaRPr lang="en-GB" sz="1400" b="1" kern="0" dirty="0">
              <a:solidFill>
                <a:srgbClr val="000000"/>
              </a:solidFill>
              <a:latin typeface="+mj-lt"/>
            </a:endParaRPr>
          </a:p>
          <a:p>
            <a:pPr marL="93663" indent="0">
              <a:spcBef>
                <a:spcPts val="0"/>
              </a:spcBef>
              <a:spcAft>
                <a:spcPts val="0"/>
              </a:spcAft>
              <a:buNone/>
              <a:defRPr/>
            </a:pPr>
            <a:endParaRPr lang="en-GB" sz="1400" b="1" kern="0" dirty="0">
              <a:solidFill>
                <a:srgbClr val="004376"/>
              </a:solidFill>
              <a:latin typeface="+mj-lt"/>
              <a:hlinkClick r:id="rId3">
                <a:extLst>
                  <a:ext uri="{A12FA001-AC4F-418D-AE19-62706E023703}">
                    <ahyp:hlinkClr xmlns:ahyp="http://schemas.microsoft.com/office/drawing/2018/hyperlinkcolor" val="tx"/>
                  </a:ext>
                </a:extLst>
              </a:hlinkClick>
            </a:endParaRPr>
          </a:p>
          <a:p>
            <a:pPr marL="93663" indent="0">
              <a:spcBef>
                <a:spcPts val="0"/>
              </a:spcBef>
              <a:spcAft>
                <a:spcPts val="0"/>
              </a:spcAft>
              <a:buNone/>
              <a:defRPr/>
            </a:pPr>
            <a:r>
              <a:rPr kumimoji="0" lang="en-GB" sz="1400" b="1" i="0" u="sng" strike="noStrike" kern="0" cap="none" spc="0" normalizeH="0" baseline="0" noProof="0" dirty="0">
                <a:ln>
                  <a:noFill/>
                </a:ln>
                <a:solidFill>
                  <a:schemeClr val="bg2"/>
                </a:solidFill>
                <a:effectLst/>
                <a:uLnTx/>
                <a:uFillTx/>
                <a:latin typeface="+mj-lt"/>
                <a:hlinkClick r:id="rId3">
                  <a:extLst>
                    <a:ext uri="{A12FA001-AC4F-418D-AE19-62706E023703}">
                      <ahyp:hlinkClr xmlns:ahyp="http://schemas.microsoft.com/office/drawing/2018/hyperlinkcolor" val="tx"/>
                    </a:ext>
                  </a:extLst>
                </a:hlinkClick>
              </a:rPr>
              <a:t>www.epiconsulting.co.uk</a:t>
            </a:r>
            <a:endParaRPr kumimoji="0" lang="en-GB" sz="2800" b="0" i="0" u="none" strike="noStrike" kern="0" cap="none" spc="0" normalizeH="0" baseline="0" noProof="0" dirty="0">
              <a:ln>
                <a:noFill/>
              </a:ln>
              <a:solidFill>
                <a:schemeClr val="bg2"/>
              </a:solidFill>
              <a:effectLst/>
              <a:uLnTx/>
              <a:uFillTx/>
              <a:latin typeface="+mj-lt"/>
            </a:endParaRPr>
          </a:p>
        </p:txBody>
      </p:sp>
      <p:sp>
        <p:nvSpPr>
          <p:cNvPr id="4" name="Rectangle 3">
            <a:extLst>
              <a:ext uri="{FF2B5EF4-FFF2-40B4-BE49-F238E27FC236}">
                <a16:creationId xmlns:a16="http://schemas.microsoft.com/office/drawing/2014/main" id="{640B1AA1-8986-ED9B-0442-D58737F86DF0}"/>
              </a:ext>
            </a:extLst>
          </p:cNvPr>
          <p:cNvSpPr/>
          <p:nvPr/>
        </p:nvSpPr>
        <p:spPr>
          <a:xfrm>
            <a:off x="3240090" y="6474883"/>
            <a:ext cx="5711820" cy="230832"/>
          </a:xfrm>
          <a:prstGeom prst="rect">
            <a:avLst/>
          </a:prstGeom>
        </p:spPr>
        <p:txBody>
          <a:bodyPr wrap="none">
            <a:spAutoFit/>
          </a:bodyPr>
          <a:lstStyle/>
          <a:p>
            <a:pPr marL="0" marR="0" lvl="0" indent="0" defTabSz="914400" eaLnBrk="1" fontAlgn="base" latinLnBrk="0" hangingPunct="1">
              <a:lnSpc>
                <a:spcPct val="100000"/>
              </a:lnSpc>
              <a:spcBef>
                <a:spcPct val="0"/>
              </a:spcBef>
              <a:spcAft>
                <a:spcPct val="0"/>
              </a:spcAft>
              <a:buClr>
                <a:srgbClr val="467CBF"/>
              </a:buClr>
              <a:buSzTx/>
              <a:buFontTx/>
              <a:buNone/>
              <a:tabLst/>
              <a:defRPr/>
            </a:pPr>
            <a:r>
              <a:rPr kumimoji="0" lang="en-GB" sz="900" b="0" i="0" u="none" strike="noStrike" kern="0" cap="none" spc="0" normalizeH="0" baseline="0" noProof="0" dirty="0">
                <a:ln>
                  <a:noFill/>
                </a:ln>
                <a:solidFill>
                  <a:srgbClr val="B2B2B2">
                    <a:lumMod val="75000"/>
                  </a:srgbClr>
                </a:solidFill>
                <a:effectLst/>
                <a:uLnTx/>
                <a:uFillTx/>
              </a:rPr>
              <a:t>© </a:t>
            </a:r>
            <a:r>
              <a:rPr kumimoji="0" lang="en-GB" sz="900" b="0" i="0" u="none" strike="noStrike" kern="0" cap="none" spc="0" normalizeH="0" baseline="0" noProof="0" dirty="0">
                <a:ln>
                  <a:noFill/>
                </a:ln>
                <a:solidFill>
                  <a:srgbClr val="868686"/>
                </a:solidFill>
                <a:effectLst/>
                <a:uLnTx/>
                <a:uFillTx/>
              </a:rPr>
              <a:t>Copyright</a:t>
            </a:r>
            <a:r>
              <a:rPr kumimoji="0" lang="en-GB" sz="900" b="0" i="0" u="none" strike="noStrike" kern="0" cap="none" spc="0" normalizeH="0" baseline="0" noProof="0" dirty="0">
                <a:ln>
                  <a:noFill/>
                </a:ln>
                <a:solidFill>
                  <a:srgbClr val="B2B2B2">
                    <a:lumMod val="75000"/>
                  </a:srgbClr>
                </a:solidFill>
                <a:effectLst/>
                <a:uLnTx/>
                <a:uFillTx/>
              </a:rPr>
              <a:t> EPINDEX  Ltd (epi) 2025. All rights reserved. May not be reproduced or shared without written permission</a:t>
            </a:r>
            <a:endParaRPr kumimoji="0" lang="en-US" sz="900" b="0" i="0" u="none" strike="noStrike" kern="0" cap="none" spc="0" normalizeH="0" baseline="0" noProof="0" dirty="0">
              <a:ln>
                <a:noFill/>
              </a:ln>
              <a:solidFill>
                <a:srgbClr val="B2B2B2">
                  <a:lumMod val="75000"/>
                </a:srgbClr>
              </a:solidFill>
              <a:effectLst/>
              <a:uLnTx/>
              <a:uFillTx/>
              <a:cs typeface="Arial" pitchFamily="34" charset="0"/>
            </a:endParaRPr>
          </a:p>
        </p:txBody>
      </p:sp>
      <p:sp>
        <p:nvSpPr>
          <p:cNvPr id="2" name="TextBox 1">
            <a:extLst>
              <a:ext uri="{FF2B5EF4-FFF2-40B4-BE49-F238E27FC236}">
                <a16:creationId xmlns:a16="http://schemas.microsoft.com/office/drawing/2014/main" id="{8428EBF0-B100-E5E0-6C20-836D529C411A}"/>
              </a:ext>
            </a:extLst>
          </p:cNvPr>
          <p:cNvSpPr txBox="1"/>
          <p:nvPr/>
        </p:nvSpPr>
        <p:spPr>
          <a:xfrm>
            <a:off x="891396" y="5573855"/>
            <a:ext cx="10299117" cy="954107"/>
          </a:xfrm>
          <a:prstGeom prst="rect">
            <a:avLst/>
          </a:prstGeom>
          <a:noFill/>
        </p:spPr>
        <p:txBody>
          <a:bodyPr wrap="square">
            <a:spAutoFit/>
          </a:bodyPr>
          <a:lstStyle/>
          <a:p>
            <a:r>
              <a:rPr lang="en-GB" sz="800" b="1" dirty="0">
                <a:solidFill>
                  <a:schemeClr val="tx1">
                    <a:lumMod val="50000"/>
                    <a:lumOff val="50000"/>
                  </a:schemeClr>
                </a:solidFill>
                <a:latin typeface="+mj-lt"/>
              </a:rPr>
              <a:t>Disclaimer</a:t>
            </a:r>
            <a:br>
              <a:rPr lang="en-GB" sz="800" dirty="0">
                <a:solidFill>
                  <a:schemeClr val="tx1">
                    <a:lumMod val="50000"/>
                    <a:lumOff val="50000"/>
                  </a:schemeClr>
                </a:solidFill>
                <a:latin typeface="+mj-lt"/>
              </a:rPr>
            </a:br>
            <a:r>
              <a:rPr lang="en-GB" sz="800" dirty="0">
                <a:solidFill>
                  <a:schemeClr val="tx1">
                    <a:lumMod val="50000"/>
                    <a:lumOff val="50000"/>
                  </a:schemeClr>
                </a:solidFill>
                <a:latin typeface="+mj-lt"/>
              </a:rPr>
              <a:t>This report represents data, research and analysis provided by, and opinions interpreted by, epi Consulting (epi) and are therefore indicative in nature and not representations of fact. The information and opinions expressed in this report are subject to change without notice and epi has no ongoing duty or responsibility to update it. While the materials reproduced herein are from sources considered reliable, the accuracy and completeness thereof are not warranted, nor are the opinions and analyses which are based upon it. To the extent permitted by law, epi shall not be liable for any errors or omissions or any loss, damage or expense incurred by reliance on materials or any statement contained in the report, or resulting from any omission. epi accepts no liability for any loss or damage including, without limitation, indirect or consequential loss or damage arising out of, or in connection with. the use of this report. This report does not constitute legal advice. This report does not constitute an assurance opinion.</a:t>
            </a:r>
            <a:endParaRPr lang="en-GB" sz="800" dirty="0">
              <a:solidFill>
                <a:schemeClr val="tx1">
                  <a:lumMod val="50000"/>
                  <a:lumOff val="50000"/>
                </a:schemeClr>
              </a:solidFill>
              <a:latin typeface="+mj-lt"/>
              <a:ea typeface="Calibri"/>
              <a:cs typeface="Calibri"/>
              <a:sym typeface="Calibri"/>
            </a:endParaRPr>
          </a:p>
          <a:p>
            <a:endParaRPr lang="en-GB" sz="800" dirty="0">
              <a:solidFill>
                <a:schemeClr val="tx1">
                  <a:lumMod val="50000"/>
                  <a:lumOff val="50000"/>
                </a:schemeClr>
              </a:solidFill>
              <a:latin typeface="+mj-lt"/>
              <a:ea typeface="Calibri"/>
              <a:cs typeface="Calibri"/>
              <a:sym typeface="Calibri"/>
            </a:endParaRPr>
          </a:p>
        </p:txBody>
      </p:sp>
    </p:spTree>
    <p:extLst>
      <p:ext uri="{BB962C8B-B14F-4D97-AF65-F5344CB8AC3E}">
        <p14:creationId xmlns:p14="http://schemas.microsoft.com/office/powerpoint/2010/main" val="42062097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2D6B8B-F6F3-067F-7791-A705ABD1A534}"/>
            </a:ext>
          </a:extLst>
        </p:cNvPr>
        <p:cNvGrpSpPr/>
        <p:nvPr/>
      </p:nvGrpSpPr>
      <p:grpSpPr>
        <a:xfrm>
          <a:off x="0" y="0"/>
          <a:ext cx="0" cy="0"/>
          <a:chOff x="0" y="0"/>
          <a:chExt cx="0" cy="0"/>
        </a:xfrm>
      </p:grpSpPr>
      <p:grpSp>
        <p:nvGrpSpPr>
          <p:cNvPr id="19" name="Group 18">
            <a:extLst>
              <a:ext uri="{FF2B5EF4-FFF2-40B4-BE49-F238E27FC236}">
                <a16:creationId xmlns:a16="http://schemas.microsoft.com/office/drawing/2014/main" id="{9D8E1DFC-F8CA-A5D8-A453-C9A0A3F898BD}"/>
              </a:ext>
            </a:extLst>
          </p:cNvPr>
          <p:cNvGrpSpPr/>
          <p:nvPr/>
        </p:nvGrpSpPr>
        <p:grpSpPr>
          <a:xfrm>
            <a:off x="-2874742" y="-21772"/>
            <a:ext cx="13455647" cy="6897772"/>
            <a:chOff x="-3059795" y="-21772"/>
            <a:chExt cx="13455647" cy="6897772"/>
          </a:xfrm>
        </p:grpSpPr>
        <p:pic>
          <p:nvPicPr>
            <p:cNvPr id="1030" name="Picture 6" descr="Free White Windmill Under Blue and White Sky at Daytime Stock Photo">
              <a:extLst>
                <a:ext uri="{FF2B5EF4-FFF2-40B4-BE49-F238E27FC236}">
                  <a16:creationId xmlns:a16="http://schemas.microsoft.com/office/drawing/2014/main" id="{71B9678C-67F2-7E20-4EA4-D14E3C7636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2842083" y="0"/>
              <a:ext cx="108077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Parallelogram 6">
              <a:extLst>
                <a:ext uri="{FF2B5EF4-FFF2-40B4-BE49-F238E27FC236}">
                  <a16:creationId xmlns:a16="http://schemas.microsoft.com/office/drawing/2014/main" id="{DE6D57EC-91A2-C881-361F-D6F0FD6B5686}"/>
                </a:ext>
              </a:extLst>
            </p:cNvPr>
            <p:cNvSpPr/>
            <p:nvPr/>
          </p:nvSpPr>
          <p:spPr>
            <a:xfrm flipH="1">
              <a:off x="-3059795" y="0"/>
              <a:ext cx="8303984" cy="6876000"/>
            </a:xfrm>
            <a:prstGeom prst="parallelogram">
              <a:avLst>
                <a:gd name="adj" fmla="val 22966"/>
              </a:avLst>
            </a:prstGeom>
            <a:solidFill>
              <a:srgbClr val="0584A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algn="r"/>
              <a:endParaRPr lang="en-GB" sz="6000"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6" name="Parallelogram 5">
              <a:extLst>
                <a:ext uri="{FF2B5EF4-FFF2-40B4-BE49-F238E27FC236}">
                  <a16:creationId xmlns:a16="http://schemas.microsoft.com/office/drawing/2014/main" id="{D41E2796-19D0-DB9B-0426-9C933724DC82}"/>
                </a:ext>
              </a:extLst>
            </p:cNvPr>
            <p:cNvSpPr/>
            <p:nvPr/>
          </p:nvSpPr>
          <p:spPr>
            <a:xfrm flipH="1">
              <a:off x="3608609" y="-21772"/>
              <a:ext cx="6787243" cy="6897772"/>
            </a:xfrm>
            <a:prstGeom prst="parallelogram">
              <a:avLst>
                <a:gd name="adj" fmla="val 23274"/>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 name="Oval 56">
            <a:extLst>
              <a:ext uri="{FF2B5EF4-FFF2-40B4-BE49-F238E27FC236}">
                <a16:creationId xmlns:a16="http://schemas.microsoft.com/office/drawing/2014/main" id="{222B9CAA-37C2-61B9-F634-C9FE97D3042B}"/>
              </a:ext>
            </a:extLst>
          </p:cNvPr>
          <p:cNvSpPr/>
          <p:nvPr/>
        </p:nvSpPr>
        <p:spPr>
          <a:xfrm>
            <a:off x="5126427" y="1348434"/>
            <a:ext cx="824284" cy="8009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i="1" dirty="0">
                <a:latin typeface="Calibri Light" panose="020F0302020204030204" pitchFamily="34" charset="0"/>
                <a:ea typeface="Calibri Light" panose="020F0302020204030204" pitchFamily="34" charset="0"/>
                <a:cs typeface="Calibri Light" panose="020F0302020204030204" pitchFamily="34" charset="0"/>
              </a:rPr>
              <a:t>1</a:t>
            </a:r>
          </a:p>
        </p:txBody>
      </p:sp>
      <p:sp>
        <p:nvSpPr>
          <p:cNvPr id="5" name="CuadroTexto 78">
            <a:extLst>
              <a:ext uri="{FF2B5EF4-FFF2-40B4-BE49-F238E27FC236}">
                <a16:creationId xmlns:a16="http://schemas.microsoft.com/office/drawing/2014/main" id="{2160A692-E2AA-E438-EAE7-EBBD6F6C9DA0}"/>
              </a:ext>
            </a:extLst>
          </p:cNvPr>
          <p:cNvSpPr txBox="1"/>
          <p:nvPr/>
        </p:nvSpPr>
        <p:spPr>
          <a:xfrm>
            <a:off x="6107492" y="1394950"/>
            <a:ext cx="5541029" cy="707886"/>
          </a:xfrm>
          <a:prstGeom prst="rect">
            <a:avLst/>
          </a:prstGeom>
          <a:noFill/>
        </p:spPr>
        <p:txBody>
          <a:bodyPr wrap="square">
            <a:spAutoFit/>
          </a:bodyPr>
          <a:lstStyle>
            <a:defPPr>
              <a:defRPr lang="en-US"/>
            </a:defPPr>
            <a:lvl1pPr>
              <a:defRPr sz="2000" b="1">
                <a:solidFill>
                  <a:schemeClr val="bg1">
                    <a:lumMod val="75000"/>
                  </a:schemeClr>
                </a:solidFill>
                <a:latin typeface="Telefonica Sans Medium" panose="02000003020000060003" pitchFamily="50" charset="0"/>
              </a:defRPr>
            </a:lvl1pPr>
          </a:lstStyle>
          <a:p>
            <a:r>
              <a:rPr lang="en-GB" dirty="0">
                <a:solidFill>
                  <a:srgbClr val="0070C0"/>
                </a:solidFill>
              </a:rPr>
              <a:t>Introduction to Sustainability KPI Framework Version 3.0 </a:t>
            </a:r>
            <a:endParaRPr lang="en-US" dirty="0">
              <a:solidFill>
                <a:srgbClr val="0070C0"/>
              </a:solidFill>
            </a:endParaRPr>
          </a:p>
        </p:txBody>
      </p:sp>
      <p:sp>
        <p:nvSpPr>
          <p:cNvPr id="8" name="Oval 56">
            <a:extLst>
              <a:ext uri="{FF2B5EF4-FFF2-40B4-BE49-F238E27FC236}">
                <a16:creationId xmlns:a16="http://schemas.microsoft.com/office/drawing/2014/main" id="{7EA8C8BB-92FD-0D37-9C24-F378512B6AC0}"/>
              </a:ext>
            </a:extLst>
          </p:cNvPr>
          <p:cNvSpPr/>
          <p:nvPr/>
        </p:nvSpPr>
        <p:spPr>
          <a:xfrm>
            <a:off x="5114936" y="2423151"/>
            <a:ext cx="824284" cy="800919"/>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i="1" dirty="0">
                <a:latin typeface="Calibri Light" panose="020F0302020204030204" pitchFamily="34" charset="0"/>
                <a:ea typeface="Calibri Light" panose="020F0302020204030204" pitchFamily="34" charset="0"/>
                <a:cs typeface="Calibri Light" panose="020F0302020204030204" pitchFamily="34" charset="0"/>
              </a:rPr>
              <a:t>2</a:t>
            </a:r>
            <a:endParaRPr lang="en-GB" sz="3600" i="1"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9" name="CuadroTexto 78">
            <a:extLst>
              <a:ext uri="{FF2B5EF4-FFF2-40B4-BE49-F238E27FC236}">
                <a16:creationId xmlns:a16="http://schemas.microsoft.com/office/drawing/2014/main" id="{477D68B5-76E1-1E73-8F73-6EDD0A721C8F}"/>
              </a:ext>
            </a:extLst>
          </p:cNvPr>
          <p:cNvSpPr txBox="1"/>
          <p:nvPr/>
        </p:nvSpPr>
        <p:spPr>
          <a:xfrm>
            <a:off x="6107491" y="2623555"/>
            <a:ext cx="5541029" cy="400110"/>
          </a:xfrm>
          <a:prstGeom prst="rect">
            <a:avLst/>
          </a:prstGeom>
          <a:noFill/>
        </p:spPr>
        <p:txBody>
          <a:bodyPr wrap="square">
            <a:spAutoFit/>
          </a:bodyPr>
          <a:lstStyle>
            <a:defPPr>
              <a:defRPr lang="en-US"/>
            </a:defPPr>
            <a:lvl1pPr>
              <a:defRPr sz="2000" b="1">
                <a:solidFill>
                  <a:schemeClr val="bg1">
                    <a:lumMod val="75000"/>
                  </a:schemeClr>
                </a:solidFill>
                <a:latin typeface="Telefonica Sans Medium" panose="02000003020000060003" pitchFamily="50" charset="0"/>
              </a:defRPr>
            </a:lvl1pPr>
          </a:lstStyle>
          <a:p>
            <a:r>
              <a:rPr lang="en-US" dirty="0">
                <a:solidFill>
                  <a:schemeClr val="tx1">
                    <a:lumMod val="65000"/>
                    <a:lumOff val="35000"/>
                  </a:schemeClr>
                </a:solidFill>
              </a:rPr>
              <a:t>SME KPIs</a:t>
            </a:r>
          </a:p>
        </p:txBody>
      </p:sp>
      <p:sp>
        <p:nvSpPr>
          <p:cNvPr id="10" name="Oval 56">
            <a:extLst>
              <a:ext uri="{FF2B5EF4-FFF2-40B4-BE49-F238E27FC236}">
                <a16:creationId xmlns:a16="http://schemas.microsoft.com/office/drawing/2014/main" id="{3E5262C9-8A86-D84E-ABBD-60CC3C0D11D1}"/>
              </a:ext>
            </a:extLst>
          </p:cNvPr>
          <p:cNvSpPr/>
          <p:nvPr/>
        </p:nvSpPr>
        <p:spPr>
          <a:xfrm>
            <a:off x="5114936" y="3497787"/>
            <a:ext cx="824284" cy="800919"/>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i="1" dirty="0">
                <a:latin typeface="Calibri Light" panose="020F0302020204030204" pitchFamily="34" charset="0"/>
                <a:ea typeface="Calibri Light" panose="020F0302020204030204" pitchFamily="34" charset="0"/>
                <a:cs typeface="Calibri Light" panose="020F0302020204030204" pitchFamily="34" charset="0"/>
              </a:rPr>
              <a:t>3</a:t>
            </a:r>
          </a:p>
        </p:txBody>
      </p:sp>
      <p:sp>
        <p:nvSpPr>
          <p:cNvPr id="11" name="CuadroTexto 78">
            <a:extLst>
              <a:ext uri="{FF2B5EF4-FFF2-40B4-BE49-F238E27FC236}">
                <a16:creationId xmlns:a16="http://schemas.microsoft.com/office/drawing/2014/main" id="{CFD30AAB-26B7-B4EF-CBC8-86B1E8E5CAB4}"/>
              </a:ext>
            </a:extLst>
          </p:cNvPr>
          <p:cNvSpPr txBox="1"/>
          <p:nvPr/>
        </p:nvSpPr>
        <p:spPr>
          <a:xfrm>
            <a:off x="6095999" y="3698231"/>
            <a:ext cx="5541029" cy="400110"/>
          </a:xfrm>
          <a:prstGeom prst="rect">
            <a:avLst/>
          </a:prstGeom>
          <a:noFill/>
        </p:spPr>
        <p:txBody>
          <a:bodyPr wrap="square">
            <a:spAutoFit/>
          </a:bodyPr>
          <a:lstStyle>
            <a:defPPr>
              <a:defRPr lang="en-US"/>
            </a:defPPr>
            <a:lvl1pPr>
              <a:defRPr sz="2000" b="1">
                <a:solidFill>
                  <a:schemeClr val="bg1">
                    <a:lumMod val="75000"/>
                  </a:schemeClr>
                </a:solidFill>
                <a:latin typeface="Telefonica Sans Medium" panose="02000003020000060003" pitchFamily="50" charset="0"/>
              </a:defRPr>
            </a:lvl1pPr>
          </a:lstStyle>
          <a:p>
            <a:r>
              <a:rPr lang="en-US" dirty="0">
                <a:solidFill>
                  <a:schemeClr val="tx1">
                    <a:lumMod val="65000"/>
                    <a:lumOff val="35000"/>
                  </a:schemeClr>
                </a:solidFill>
              </a:rPr>
              <a:t>Large Undertaking KPIs</a:t>
            </a:r>
          </a:p>
        </p:txBody>
      </p:sp>
      <p:sp>
        <p:nvSpPr>
          <p:cNvPr id="13" name="Oval 56">
            <a:extLst>
              <a:ext uri="{FF2B5EF4-FFF2-40B4-BE49-F238E27FC236}">
                <a16:creationId xmlns:a16="http://schemas.microsoft.com/office/drawing/2014/main" id="{62FA4ACC-09B4-400E-A0C0-42653D1F7D40}"/>
              </a:ext>
            </a:extLst>
          </p:cNvPr>
          <p:cNvSpPr/>
          <p:nvPr/>
        </p:nvSpPr>
        <p:spPr>
          <a:xfrm>
            <a:off x="5103445" y="4572504"/>
            <a:ext cx="824284" cy="800919"/>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i="1" dirty="0">
                <a:latin typeface="Calibri Light" panose="020F0302020204030204" pitchFamily="34" charset="0"/>
                <a:ea typeface="Calibri Light" panose="020F0302020204030204" pitchFamily="34" charset="0"/>
                <a:cs typeface="Calibri Light" panose="020F0302020204030204" pitchFamily="34" charset="0"/>
              </a:rPr>
              <a:t>4</a:t>
            </a:r>
            <a:endParaRPr lang="en-GB" sz="3600" i="1"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14" name="CuadroTexto 78">
            <a:extLst>
              <a:ext uri="{FF2B5EF4-FFF2-40B4-BE49-F238E27FC236}">
                <a16:creationId xmlns:a16="http://schemas.microsoft.com/office/drawing/2014/main" id="{C6FC3C02-78BD-8358-485E-2968E4B3F180}"/>
              </a:ext>
            </a:extLst>
          </p:cNvPr>
          <p:cNvSpPr txBox="1"/>
          <p:nvPr/>
        </p:nvSpPr>
        <p:spPr>
          <a:xfrm>
            <a:off x="6096000" y="4772908"/>
            <a:ext cx="5541029" cy="400110"/>
          </a:xfrm>
          <a:prstGeom prst="rect">
            <a:avLst/>
          </a:prstGeom>
          <a:noFill/>
        </p:spPr>
        <p:txBody>
          <a:bodyPr wrap="square">
            <a:spAutoFit/>
          </a:bodyPr>
          <a:lstStyle>
            <a:defPPr>
              <a:defRPr lang="en-US"/>
            </a:defPPr>
            <a:lvl1pPr>
              <a:defRPr sz="2000" b="1">
                <a:solidFill>
                  <a:schemeClr val="bg1">
                    <a:lumMod val="75000"/>
                  </a:schemeClr>
                </a:solidFill>
                <a:latin typeface="Telefonica Sans Medium" panose="02000003020000060003" pitchFamily="50" charset="0"/>
              </a:defRPr>
            </a:lvl1pPr>
          </a:lstStyle>
          <a:p>
            <a:r>
              <a:rPr lang="en-US" dirty="0">
                <a:solidFill>
                  <a:schemeClr val="tx1">
                    <a:lumMod val="65000"/>
                    <a:lumOff val="35000"/>
                  </a:schemeClr>
                </a:solidFill>
              </a:rPr>
              <a:t>KPI Framework Development Process</a:t>
            </a:r>
          </a:p>
        </p:txBody>
      </p:sp>
    </p:spTree>
    <p:extLst>
      <p:ext uri="{BB962C8B-B14F-4D97-AF65-F5344CB8AC3E}">
        <p14:creationId xmlns:p14="http://schemas.microsoft.com/office/powerpoint/2010/main" val="7052195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063E7D-B932-130A-B662-63DD5825CC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A60B2A-17BE-0C64-824D-E498741F23A9}"/>
              </a:ext>
            </a:extLst>
          </p:cNvPr>
          <p:cNvSpPr>
            <a:spLocks noGrp="1"/>
          </p:cNvSpPr>
          <p:nvPr>
            <p:ph type="title"/>
          </p:nvPr>
        </p:nvSpPr>
        <p:spPr/>
        <p:txBody>
          <a:bodyPr/>
          <a:lstStyle/>
          <a:p>
            <a:r>
              <a:rPr lang="en-GB" dirty="0"/>
              <a:t>Introduction to Sustainability KPI Framework Version 3.0 </a:t>
            </a:r>
          </a:p>
        </p:txBody>
      </p:sp>
      <p:sp>
        <p:nvSpPr>
          <p:cNvPr id="3" name="Text Placeholder 2">
            <a:extLst>
              <a:ext uri="{FF2B5EF4-FFF2-40B4-BE49-F238E27FC236}">
                <a16:creationId xmlns:a16="http://schemas.microsoft.com/office/drawing/2014/main" id="{B3FA417F-0D07-C9B2-A4E3-809DE73B3204}"/>
              </a:ext>
            </a:extLst>
          </p:cNvPr>
          <p:cNvSpPr>
            <a:spLocks noGrp="1"/>
          </p:cNvSpPr>
          <p:nvPr>
            <p:ph type="body" sz="quarter" idx="10"/>
          </p:nvPr>
        </p:nvSpPr>
        <p:spPr/>
        <p:txBody>
          <a:bodyPr/>
          <a:lstStyle/>
          <a:p>
            <a:r>
              <a:rPr lang="en-US" dirty="0"/>
              <a:t>Purpose of the ERA KPI Framework in the rental sector</a:t>
            </a:r>
            <a:endParaRPr lang="en-GB" dirty="0"/>
          </a:p>
        </p:txBody>
      </p:sp>
      <p:pic>
        <p:nvPicPr>
          <p:cNvPr id="15" name="Graphic 14">
            <a:extLst>
              <a:ext uri="{FF2B5EF4-FFF2-40B4-BE49-F238E27FC236}">
                <a16:creationId xmlns:a16="http://schemas.microsoft.com/office/drawing/2014/main" id="{6205E5AC-9F8F-CBAB-0B27-8D051A96987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55698" y="9957427"/>
            <a:ext cx="679327" cy="679327"/>
          </a:xfrm>
          <a:prstGeom prst="rect">
            <a:avLst/>
          </a:prstGeom>
        </p:spPr>
      </p:pic>
      <p:sp>
        <p:nvSpPr>
          <p:cNvPr id="4" name="Rectangle 3">
            <a:extLst>
              <a:ext uri="{FF2B5EF4-FFF2-40B4-BE49-F238E27FC236}">
                <a16:creationId xmlns:a16="http://schemas.microsoft.com/office/drawing/2014/main" id="{BCC243C5-7EA2-AC1C-35CE-F67C87D71E3B}"/>
              </a:ext>
            </a:extLst>
          </p:cNvPr>
          <p:cNvSpPr/>
          <p:nvPr/>
        </p:nvSpPr>
        <p:spPr>
          <a:xfrm>
            <a:off x="587604" y="1284242"/>
            <a:ext cx="11223396" cy="50177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rPr>
              <a:t>The ERA Sustainability KPI framework </a:t>
            </a:r>
            <a:r>
              <a:rPr lang="en-GB" sz="1600" dirty="0">
                <a:solidFill>
                  <a:schemeClr val="tx1"/>
                </a:solidFill>
              </a:rPr>
              <a:t>provides a practical approach for rental companies implementing a sustainability measurement and reporting framework. Using this objective industry framework, rental companies can adopt or improve Sustainability KPIs, using either a Basic or Comprehensive framework depending on their current size, level of maturity and goals.</a:t>
            </a:r>
          </a:p>
        </p:txBody>
      </p:sp>
      <p:sp>
        <p:nvSpPr>
          <p:cNvPr id="45" name="Rectangle 44">
            <a:extLst>
              <a:ext uri="{FF2B5EF4-FFF2-40B4-BE49-F238E27FC236}">
                <a16:creationId xmlns:a16="http://schemas.microsoft.com/office/drawing/2014/main" id="{302B8762-DF6C-DF9F-5D9E-848E11D0820C}"/>
              </a:ext>
            </a:extLst>
          </p:cNvPr>
          <p:cNvSpPr/>
          <p:nvPr/>
        </p:nvSpPr>
        <p:spPr>
          <a:xfrm>
            <a:off x="20803291" y="2143833"/>
            <a:ext cx="2620800" cy="36938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300" b="1" dirty="0">
                <a:solidFill>
                  <a:schemeClr val="tx1"/>
                </a:solidFill>
              </a:rPr>
              <a:t>Comprehensive KPIs</a:t>
            </a:r>
            <a:endParaRPr lang="en-GB" sz="1300" dirty="0">
              <a:solidFill>
                <a:schemeClr val="tx1"/>
              </a:solidFill>
            </a:endParaRPr>
          </a:p>
        </p:txBody>
      </p:sp>
      <p:sp>
        <p:nvSpPr>
          <p:cNvPr id="6" name="Rectangle 5">
            <a:extLst>
              <a:ext uri="{FF2B5EF4-FFF2-40B4-BE49-F238E27FC236}">
                <a16:creationId xmlns:a16="http://schemas.microsoft.com/office/drawing/2014/main" id="{DF202297-79AE-865D-E244-51A0ECA9EFFF}"/>
              </a:ext>
            </a:extLst>
          </p:cNvPr>
          <p:cNvSpPr/>
          <p:nvPr/>
        </p:nvSpPr>
        <p:spPr>
          <a:xfrm>
            <a:off x="4360993" y="2108820"/>
            <a:ext cx="3572539" cy="403783"/>
          </a:xfrm>
          <a:prstGeom prst="rect">
            <a:avLst/>
          </a:prstGeom>
          <a:solidFill>
            <a:srgbClr val="4472C4">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rPr>
              <a:t>Application</a:t>
            </a:r>
          </a:p>
        </p:txBody>
      </p:sp>
      <p:sp>
        <p:nvSpPr>
          <p:cNvPr id="18" name="Rectangle 17">
            <a:extLst>
              <a:ext uri="{FF2B5EF4-FFF2-40B4-BE49-F238E27FC236}">
                <a16:creationId xmlns:a16="http://schemas.microsoft.com/office/drawing/2014/main" id="{171ED785-C9E2-71AB-5DE6-050D4F6D41E8}"/>
              </a:ext>
            </a:extLst>
          </p:cNvPr>
          <p:cNvSpPr/>
          <p:nvPr/>
        </p:nvSpPr>
        <p:spPr>
          <a:xfrm>
            <a:off x="654517" y="2096803"/>
            <a:ext cx="3572539" cy="403783"/>
          </a:xfrm>
          <a:prstGeom prst="rect">
            <a:avLst/>
          </a:prstGeom>
          <a:solidFill>
            <a:srgbClr val="4472C4">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rPr>
              <a:t>Background</a:t>
            </a:r>
          </a:p>
        </p:txBody>
      </p:sp>
      <p:sp>
        <p:nvSpPr>
          <p:cNvPr id="19" name="Rectangle 18">
            <a:extLst>
              <a:ext uri="{FF2B5EF4-FFF2-40B4-BE49-F238E27FC236}">
                <a16:creationId xmlns:a16="http://schemas.microsoft.com/office/drawing/2014/main" id="{34AC5953-E582-F83E-A915-943372F49496}"/>
              </a:ext>
            </a:extLst>
          </p:cNvPr>
          <p:cNvSpPr/>
          <p:nvPr/>
        </p:nvSpPr>
        <p:spPr>
          <a:xfrm>
            <a:off x="8031857" y="2098267"/>
            <a:ext cx="3572539" cy="403783"/>
          </a:xfrm>
          <a:prstGeom prst="rect">
            <a:avLst/>
          </a:prstGeom>
          <a:solidFill>
            <a:srgbClr val="4472C4">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rPr>
              <a:t>Structure</a:t>
            </a:r>
          </a:p>
        </p:txBody>
      </p:sp>
      <p:sp>
        <p:nvSpPr>
          <p:cNvPr id="22" name="Rectangle 21">
            <a:extLst>
              <a:ext uri="{FF2B5EF4-FFF2-40B4-BE49-F238E27FC236}">
                <a16:creationId xmlns:a16="http://schemas.microsoft.com/office/drawing/2014/main" id="{46876C17-5A7F-A1FA-4ACC-2D630AF75BA3}"/>
              </a:ext>
            </a:extLst>
          </p:cNvPr>
          <p:cNvSpPr/>
          <p:nvPr/>
        </p:nvSpPr>
        <p:spPr>
          <a:xfrm>
            <a:off x="4360993" y="2499383"/>
            <a:ext cx="3575909" cy="3779503"/>
          </a:xfrm>
          <a:prstGeom prst="rect">
            <a:avLst/>
          </a:prstGeom>
          <a:solidFill>
            <a:srgbClr val="4472C4">
              <a:lumMod val="20000"/>
              <a:lumOff val="80000"/>
            </a:srgbClr>
          </a:solidFill>
          <a:ln w="12700" cap="flat" cmpd="sng" algn="ctr">
            <a:noFill/>
            <a:prstDash val="solid"/>
            <a:miter lim="800000"/>
          </a:ln>
          <a:effectLst/>
        </p:spPr>
        <p:txBody>
          <a:bodyPr tIns="108000"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r>
              <a:rPr lang="en-GB" sz="1200" b="1" u="sng" dirty="0"/>
              <a:t>Stakeholders</a:t>
            </a:r>
          </a:p>
          <a:p>
            <a:pPr marL="0" marR="0" lvl="0" indent="0" defTabSz="914400" eaLnBrk="1" fontAlgn="auto" latinLnBrk="0" hangingPunct="1">
              <a:lnSpc>
                <a:spcPct val="100000"/>
              </a:lnSpc>
              <a:spcBef>
                <a:spcPts val="0"/>
              </a:spcBef>
              <a:spcAft>
                <a:spcPts val="0"/>
              </a:spcAft>
              <a:buClrTx/>
              <a:buSzTx/>
              <a:buFontTx/>
              <a:buNone/>
              <a:tabLst/>
              <a:defRPr/>
            </a:pPr>
            <a:r>
              <a:rPr lang="en-GB" sz="1200" dirty="0"/>
              <a:t>Stakeholders (customers, investors, staff, suppliers, regulators, government agencies, NGOs, to name some critical stakeholders) expect, and in some cases increasingly require, rental companies to put in place </a:t>
            </a:r>
            <a:r>
              <a:rPr lang="en-GB" sz="1200" b="1" dirty="0"/>
              <a:t>Key Performance Indicators (KPIs) to measure sustainability performance levels, set targets and report progress against these targets. </a:t>
            </a:r>
          </a:p>
          <a:p>
            <a:pPr marL="0" marR="0" lvl="0" indent="0" defTabSz="914400" eaLnBrk="1" fontAlgn="auto" latinLnBrk="0" hangingPunct="1">
              <a:lnSpc>
                <a:spcPct val="100000"/>
              </a:lnSpc>
              <a:spcBef>
                <a:spcPts val="0"/>
              </a:spcBef>
              <a:spcAft>
                <a:spcPts val="0"/>
              </a:spcAft>
              <a:buClrTx/>
              <a:buSzTx/>
              <a:buFontTx/>
              <a:buNone/>
              <a:tabLst/>
              <a:defRPr/>
            </a:pPr>
            <a:endParaRPr lang="en-GB" sz="1200" dirty="0"/>
          </a:p>
          <a:p>
            <a:pPr>
              <a:defRPr/>
            </a:pPr>
            <a:r>
              <a:rPr lang="en-GB" sz="1200" b="1" u="sng" dirty="0"/>
              <a:t>EU Sustainability Reporting Objectives</a:t>
            </a:r>
          </a:p>
          <a:p>
            <a:pPr marL="0" marR="0" lvl="0" indent="0" defTabSz="914400" eaLnBrk="1" fontAlgn="auto" latinLnBrk="0" hangingPunct="1">
              <a:lnSpc>
                <a:spcPct val="100000"/>
              </a:lnSpc>
              <a:spcBef>
                <a:spcPts val="0"/>
              </a:spcBef>
              <a:spcAft>
                <a:spcPts val="0"/>
              </a:spcAft>
              <a:buClrTx/>
              <a:buSzTx/>
              <a:buFontTx/>
              <a:buNone/>
              <a:tabLst/>
              <a:defRPr/>
            </a:pPr>
            <a:r>
              <a:rPr lang="en-GB" sz="1200" dirty="0"/>
              <a:t>This Version 3.0, prepared for ERA by epi Consulting, provides a sustainability KPI framework that will enable rental companies to implement a </a:t>
            </a:r>
            <a:r>
              <a:rPr lang="en-GB" sz="1200" b="1" dirty="0"/>
              <a:t>flexible solution</a:t>
            </a:r>
            <a:r>
              <a:rPr lang="en-GB" sz="1200" dirty="0"/>
              <a:t> that considers </a:t>
            </a:r>
            <a:r>
              <a:rPr lang="en-GB" sz="1200" b="1" dirty="0"/>
              <a:t>the size and level of maturity of an organisation</a:t>
            </a:r>
            <a:r>
              <a:rPr lang="en-GB" sz="1200" dirty="0"/>
              <a:t>, and meet current </a:t>
            </a:r>
            <a:r>
              <a:rPr lang="en-GB" sz="1200" b="1" dirty="0"/>
              <a:t>EU Corporate Sustainability Reporting Directive (CSRD) objectives</a:t>
            </a:r>
            <a:r>
              <a:rPr lang="en-GB" sz="1200" dirty="0"/>
              <a:t>.</a:t>
            </a:r>
            <a:endParaRPr kumimoji="0" lang="en-GB" sz="12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C694A947-3C8C-2A9B-2685-A1A6FC5691DC}"/>
              </a:ext>
            </a:extLst>
          </p:cNvPr>
          <p:cNvSpPr/>
          <p:nvPr/>
        </p:nvSpPr>
        <p:spPr>
          <a:xfrm>
            <a:off x="667085" y="2500583"/>
            <a:ext cx="3567940" cy="3766255"/>
          </a:xfrm>
          <a:prstGeom prst="rect">
            <a:avLst/>
          </a:prstGeom>
          <a:solidFill>
            <a:srgbClr val="4472C4">
              <a:lumMod val="20000"/>
              <a:lumOff val="80000"/>
            </a:srgbClr>
          </a:solidFill>
          <a:ln w="12700" cap="flat" cmpd="sng" algn="ctr">
            <a:noFill/>
            <a:prstDash val="solid"/>
            <a:miter lim="800000"/>
          </a:ln>
          <a:effectLst/>
        </p:spPr>
        <p:txBody>
          <a:bodyPr tIns="108000"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r>
              <a:rPr lang="en-GB" sz="1200" b="1" u="sng" dirty="0"/>
              <a:t>Framework Development</a:t>
            </a:r>
          </a:p>
          <a:p>
            <a:pPr marL="0" marR="0" lvl="0" indent="0" defTabSz="914400" eaLnBrk="1" fontAlgn="auto" latinLnBrk="0" hangingPunct="1">
              <a:lnSpc>
                <a:spcPct val="100000"/>
              </a:lnSpc>
              <a:spcBef>
                <a:spcPts val="0"/>
              </a:spcBef>
              <a:spcAft>
                <a:spcPts val="0"/>
              </a:spcAft>
              <a:buClrTx/>
              <a:buSzTx/>
              <a:buFontTx/>
              <a:buNone/>
              <a:tabLst/>
              <a:defRPr/>
            </a:pPr>
            <a:r>
              <a:rPr lang="en-GB" sz="1200" dirty="0"/>
              <a:t>The Sustainability KPI Framework was </a:t>
            </a:r>
            <a:r>
              <a:rPr lang="en-GB" sz="1200" b="1" dirty="0"/>
              <a:t>first created in 2021 </a:t>
            </a:r>
            <a:r>
              <a:rPr lang="en-GB" sz="1200" dirty="0"/>
              <a:t>through a review of over 17 rental companies operating in Europe and the US (Version 1.0). It was then updated in 2023 (Version 2.0) and now again in 2025 (Version 3.0) to </a:t>
            </a:r>
            <a:r>
              <a:rPr lang="en-GB" sz="1200" b="1" dirty="0"/>
              <a:t>account for changes in sustainability reporting requirements </a:t>
            </a:r>
            <a:r>
              <a:rPr lang="en-GB" sz="1200" dirty="0"/>
              <a:t>in the EU, such as the </a:t>
            </a:r>
            <a:r>
              <a:rPr lang="en-GB" sz="1200" b="1" dirty="0"/>
              <a:t>Corporate Sustainability Reporting Directive (CSRD)</a:t>
            </a:r>
            <a:r>
              <a:rPr lang="en-GB" sz="1200" dirty="0"/>
              <a:t>. </a:t>
            </a:r>
          </a:p>
          <a:p>
            <a:pPr marL="0" marR="0" lvl="0" indent="0" defTabSz="914400" eaLnBrk="1" fontAlgn="auto" latinLnBrk="0" hangingPunct="1">
              <a:lnSpc>
                <a:spcPct val="100000"/>
              </a:lnSpc>
              <a:spcBef>
                <a:spcPts val="0"/>
              </a:spcBef>
              <a:spcAft>
                <a:spcPts val="0"/>
              </a:spcAft>
              <a:buClrTx/>
              <a:buSzTx/>
              <a:buFontTx/>
              <a:buNone/>
              <a:tabLst/>
              <a:defRPr/>
            </a:pPr>
            <a:endParaRPr lang="en-GB" sz="1200" dirty="0"/>
          </a:p>
          <a:p>
            <a:pPr marL="0" marR="0" lvl="0" indent="0" defTabSz="914400" eaLnBrk="1" fontAlgn="auto" latinLnBrk="0" hangingPunct="1">
              <a:lnSpc>
                <a:spcPct val="100000"/>
              </a:lnSpc>
              <a:spcBef>
                <a:spcPts val="0"/>
              </a:spcBef>
              <a:spcAft>
                <a:spcPts val="0"/>
              </a:spcAft>
              <a:buClrTx/>
              <a:buSzTx/>
              <a:buFontTx/>
              <a:buNone/>
              <a:tabLst/>
              <a:defRPr/>
            </a:pPr>
            <a:r>
              <a:rPr lang="en-GB" sz="1200" b="1" u="sng" dirty="0"/>
              <a:t>Version 3.0</a:t>
            </a:r>
          </a:p>
          <a:p>
            <a:pPr marL="0" marR="0" lvl="0" indent="0" defTabSz="914400" eaLnBrk="1" fontAlgn="auto" latinLnBrk="0" hangingPunct="1">
              <a:lnSpc>
                <a:spcPct val="100000"/>
              </a:lnSpc>
              <a:spcBef>
                <a:spcPts val="0"/>
              </a:spcBef>
              <a:spcAft>
                <a:spcPts val="0"/>
              </a:spcAft>
              <a:buClrTx/>
              <a:buSzTx/>
              <a:buFontTx/>
              <a:buNone/>
              <a:tabLst/>
              <a:defRPr/>
            </a:pPr>
            <a:r>
              <a:rPr lang="en-GB" sz="1200" dirty="0"/>
              <a:t>The newest version of the Framework was created by reviewing </a:t>
            </a:r>
            <a:r>
              <a:rPr lang="en-GB" sz="1200" b="1" dirty="0"/>
              <a:t>relevant topical areas </a:t>
            </a:r>
            <a:r>
              <a:rPr lang="en-GB" sz="1200" dirty="0"/>
              <a:t>with leading European-based rental organisations. </a:t>
            </a:r>
            <a:r>
              <a:rPr lang="en-GB" sz="1200" dirty="0">
                <a:solidFill>
                  <a:schemeClr val="tx1"/>
                </a:solidFill>
              </a:rPr>
              <a:t>The KPI selection was based on alignment of these topical areas with </a:t>
            </a:r>
            <a:r>
              <a:rPr lang="en-GB" sz="1200" b="1" dirty="0">
                <a:solidFill>
                  <a:schemeClr val="tx1"/>
                </a:solidFill>
              </a:rPr>
              <a:t>CSRD reporting standards (ESRS and VSME)</a:t>
            </a:r>
            <a:r>
              <a:rPr lang="en-GB" sz="1200" dirty="0">
                <a:solidFill>
                  <a:schemeClr val="tx1"/>
                </a:solidFill>
              </a:rPr>
              <a:t>, plus a selection of </a:t>
            </a:r>
            <a:r>
              <a:rPr lang="en-GB" sz="1200" b="1" dirty="0">
                <a:solidFill>
                  <a:schemeClr val="tx1"/>
                </a:solidFill>
              </a:rPr>
              <a:t>supplementary KPIs </a:t>
            </a:r>
            <a:r>
              <a:rPr lang="en-GB" sz="1200" dirty="0">
                <a:solidFill>
                  <a:schemeClr val="tx1"/>
                </a:solidFill>
              </a:rPr>
              <a:t>from the 2.0 ERA framework that are rental sector specific and not covered by CSRD standards.</a:t>
            </a:r>
            <a:endParaRPr kumimoji="0" lang="en-GB" sz="12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3622D315-AB05-FBC1-5DDE-41C2F224C9F9}"/>
              </a:ext>
            </a:extLst>
          </p:cNvPr>
          <p:cNvSpPr/>
          <p:nvPr/>
        </p:nvSpPr>
        <p:spPr>
          <a:xfrm>
            <a:off x="8034156" y="2502049"/>
            <a:ext cx="3570240" cy="3776831"/>
          </a:xfrm>
          <a:prstGeom prst="rect">
            <a:avLst/>
          </a:prstGeom>
          <a:solidFill>
            <a:srgbClr val="4472C4">
              <a:lumMod val="20000"/>
              <a:lumOff val="80000"/>
            </a:srgbClr>
          </a:solidFill>
          <a:ln w="12700" cap="flat" cmpd="sng" algn="ctr">
            <a:noFill/>
            <a:prstDash val="solid"/>
            <a:miter lim="800000"/>
          </a:ln>
          <a:effectLst/>
        </p:spPr>
        <p:txBody>
          <a:bodyPr tIns="108000"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r>
              <a:rPr lang="en-GB" sz="1200" dirty="0">
                <a:solidFill>
                  <a:schemeClr val="tx1"/>
                </a:solidFill>
              </a:rPr>
              <a:t>The ERA Sustainability KPI Framework 3.0 is split into </a:t>
            </a:r>
            <a:r>
              <a:rPr lang="en-GB" sz="1200" b="1" dirty="0">
                <a:solidFill>
                  <a:schemeClr val="tx1"/>
                </a:solidFill>
              </a:rPr>
              <a:t>4 lists of recommended KPIs</a:t>
            </a:r>
            <a:r>
              <a:rPr lang="en-GB" sz="1200" b="1" dirty="0"/>
              <a:t> </a:t>
            </a:r>
            <a:r>
              <a:rPr lang="en-GB" sz="1200" dirty="0"/>
              <a:t>– 2 lists for SMEs and 2 lists for Large Undertakings </a:t>
            </a:r>
            <a:endParaRPr lang="en-GB" sz="1200" dirty="0">
              <a:solidFill>
                <a:schemeClr val="tx1"/>
              </a:solidFill>
            </a:endParaRPr>
          </a:p>
          <a:p>
            <a:pPr marL="0" marR="0" lvl="0" indent="0" defTabSz="914400" eaLnBrk="1" fontAlgn="auto" latinLnBrk="0" hangingPunct="1">
              <a:lnSpc>
                <a:spcPct val="100000"/>
              </a:lnSpc>
              <a:spcBef>
                <a:spcPts val="0"/>
              </a:spcBef>
              <a:spcAft>
                <a:spcPts val="0"/>
              </a:spcAft>
              <a:buClrTx/>
              <a:buSzTx/>
              <a:buFontTx/>
              <a:buNone/>
              <a:tabLst/>
              <a:defRPr/>
            </a:pPr>
            <a:endParaRPr lang="en-GB" sz="1200" dirty="0"/>
          </a:p>
          <a:p>
            <a:pPr marL="0" marR="0" lvl="0" indent="0" defTabSz="914400" eaLnBrk="1" fontAlgn="auto" latinLnBrk="0" hangingPunct="1">
              <a:lnSpc>
                <a:spcPct val="100000"/>
              </a:lnSpc>
              <a:spcBef>
                <a:spcPts val="0"/>
              </a:spcBef>
              <a:spcAft>
                <a:spcPts val="0"/>
              </a:spcAft>
              <a:buClrTx/>
              <a:buSzTx/>
              <a:buFontTx/>
              <a:buNone/>
              <a:tabLst/>
              <a:defRPr/>
            </a:pPr>
            <a:r>
              <a:rPr lang="en-GB" sz="1200" dirty="0"/>
              <a:t>For each organisation size, KPIs have been grouped into </a:t>
            </a:r>
            <a:r>
              <a:rPr lang="en-GB" sz="1200" b="1" dirty="0"/>
              <a:t>two categories</a:t>
            </a:r>
            <a:r>
              <a:rPr lang="en-GB" sz="1200" dirty="0"/>
              <a:t>:</a:t>
            </a:r>
          </a:p>
          <a:p>
            <a:pPr marL="0" marR="0" lvl="0" indent="0" defTabSz="914400" eaLnBrk="1" fontAlgn="auto" latinLnBrk="0" hangingPunct="1">
              <a:lnSpc>
                <a:spcPct val="100000"/>
              </a:lnSpc>
              <a:spcBef>
                <a:spcPts val="0"/>
              </a:spcBef>
              <a:spcAft>
                <a:spcPts val="0"/>
              </a:spcAft>
              <a:buClrTx/>
              <a:buSzTx/>
              <a:buFontTx/>
              <a:buNone/>
              <a:tabLst/>
              <a:defRPr/>
            </a:pPr>
            <a:endParaRPr lang="en-GB" sz="1200" dirty="0"/>
          </a:p>
          <a:p>
            <a:pPr marL="342900" indent="-342900">
              <a:buFontTx/>
              <a:buAutoNum type="arabicPeriod"/>
              <a:defRPr/>
            </a:pPr>
            <a:r>
              <a:rPr lang="en-GB" sz="1200" b="1" kern="0" dirty="0">
                <a:solidFill>
                  <a:prstClr val="black"/>
                </a:solidFill>
                <a:latin typeface="Calibri" panose="020F0502020204030204"/>
              </a:rPr>
              <a:t>Basic KPIs </a:t>
            </a:r>
            <a:r>
              <a:rPr lang="en-GB" sz="1200" kern="0" dirty="0">
                <a:solidFill>
                  <a:prstClr val="black"/>
                </a:solidFill>
                <a:latin typeface="Calibri" panose="020F0502020204030204"/>
              </a:rPr>
              <a:t>– </a:t>
            </a:r>
            <a:r>
              <a:rPr lang="en-GB" sz="1200" dirty="0"/>
              <a:t>KPIs that are most frequently looked at by stakeholders, are most closely aligned with current and future minimum standards for regulatory reporting and are in most common usage.</a:t>
            </a:r>
          </a:p>
          <a:p>
            <a:pPr marL="342900" indent="-342900">
              <a:buFontTx/>
              <a:buAutoNum type="arabicPeriod"/>
              <a:defRPr/>
            </a:pPr>
            <a:endParaRPr lang="en-GB" sz="1200" dirty="0"/>
          </a:p>
          <a:p>
            <a:pPr marL="342900" indent="-342900">
              <a:buFontTx/>
              <a:buAutoNum type="arabicPeriod"/>
              <a:defRPr/>
            </a:pPr>
            <a:r>
              <a:rPr kumimoji="0" lang="en-GB" sz="1200" b="1" i="0" u="none" strike="noStrike" kern="0" cap="none" spc="0" normalizeH="0" baseline="0" noProof="0" dirty="0">
                <a:ln>
                  <a:noFill/>
                </a:ln>
                <a:solidFill>
                  <a:prstClr val="black"/>
                </a:solidFill>
                <a:effectLst/>
                <a:uLnTx/>
                <a:uFillTx/>
                <a:latin typeface="Calibri" panose="020F0502020204030204"/>
                <a:ea typeface="+mn-ea"/>
                <a:cs typeface="+mn-cs"/>
              </a:rPr>
              <a:t>Comprehensive KPIs </a:t>
            </a:r>
            <a:r>
              <a:rPr kumimoji="0" lang="en-GB" sz="1200" b="0" i="0" u="none" strike="noStrike" kern="0" cap="none" spc="0" normalizeH="0" baseline="0" noProof="0" dirty="0">
                <a:ln>
                  <a:noFill/>
                </a:ln>
                <a:solidFill>
                  <a:prstClr val="black"/>
                </a:solidFill>
                <a:effectLst/>
                <a:uLnTx/>
                <a:uFillTx/>
                <a:latin typeface="Calibri" panose="020F0502020204030204"/>
                <a:ea typeface="+mn-ea"/>
                <a:cs typeface="+mn-cs"/>
              </a:rPr>
              <a:t>– </a:t>
            </a:r>
            <a:r>
              <a:rPr lang="en-GB" sz="1200" dirty="0"/>
              <a:t> KPIs that can be regarded as good/best practice in sustainability measurement and reporting and would be considered leading practice by stakeholders.</a:t>
            </a:r>
            <a:endParaRPr kumimoji="0" lang="en-GB" sz="12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pic>
        <p:nvPicPr>
          <p:cNvPr id="38" name="Graphic 37">
            <a:extLst>
              <a:ext uri="{FF2B5EF4-FFF2-40B4-BE49-F238E27FC236}">
                <a16:creationId xmlns:a16="http://schemas.microsoft.com/office/drawing/2014/main" id="{B9FB53B0-12C6-40B0-4107-FBE73FA0B63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469809" y="2155843"/>
            <a:ext cx="296517" cy="296517"/>
          </a:xfrm>
          <a:prstGeom prst="rect">
            <a:avLst/>
          </a:prstGeom>
        </p:spPr>
      </p:pic>
      <p:pic>
        <p:nvPicPr>
          <p:cNvPr id="39" name="Graphic 38">
            <a:extLst>
              <a:ext uri="{FF2B5EF4-FFF2-40B4-BE49-F238E27FC236}">
                <a16:creationId xmlns:a16="http://schemas.microsoft.com/office/drawing/2014/main" id="{E7A6DB20-51EC-F11F-F258-127D7F8C0AB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067469" y="2155843"/>
            <a:ext cx="336247" cy="336247"/>
          </a:xfrm>
          <a:prstGeom prst="rect">
            <a:avLst/>
          </a:prstGeom>
        </p:spPr>
      </p:pic>
      <p:pic>
        <p:nvPicPr>
          <p:cNvPr id="41" name="Graphic 40">
            <a:extLst>
              <a:ext uri="{FF2B5EF4-FFF2-40B4-BE49-F238E27FC236}">
                <a16:creationId xmlns:a16="http://schemas.microsoft.com/office/drawing/2014/main" id="{BBA3347D-435E-0F22-DA6A-05F6E4207F2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88454" y="2130571"/>
            <a:ext cx="323026" cy="323026"/>
          </a:xfrm>
          <a:prstGeom prst="rect">
            <a:avLst/>
          </a:prstGeom>
        </p:spPr>
      </p:pic>
      <p:sp>
        <p:nvSpPr>
          <p:cNvPr id="10" name="Rectangle 9">
            <a:extLst>
              <a:ext uri="{FF2B5EF4-FFF2-40B4-BE49-F238E27FC236}">
                <a16:creationId xmlns:a16="http://schemas.microsoft.com/office/drawing/2014/main" id="{0947DBFE-A4F2-8083-1AE1-DFD959228A4A}"/>
              </a:ext>
            </a:extLst>
          </p:cNvPr>
          <p:cNvSpPr/>
          <p:nvPr/>
        </p:nvSpPr>
        <p:spPr>
          <a:xfrm>
            <a:off x="9819216" y="52209"/>
            <a:ext cx="1119717" cy="236091"/>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800" b="1" dirty="0"/>
              <a:t>SMEs</a:t>
            </a:r>
          </a:p>
        </p:txBody>
      </p:sp>
      <p:sp>
        <p:nvSpPr>
          <p:cNvPr id="11" name="Rectangle 10">
            <a:extLst>
              <a:ext uri="{FF2B5EF4-FFF2-40B4-BE49-F238E27FC236}">
                <a16:creationId xmlns:a16="http://schemas.microsoft.com/office/drawing/2014/main" id="{82ECA107-9BA9-CB77-090E-D6E75887B956}"/>
              </a:ext>
            </a:extLst>
          </p:cNvPr>
          <p:cNvSpPr/>
          <p:nvPr/>
        </p:nvSpPr>
        <p:spPr>
          <a:xfrm>
            <a:off x="10938933" y="52209"/>
            <a:ext cx="1119717" cy="236091"/>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800" b="1" dirty="0"/>
              <a:t>Large Undertakings</a:t>
            </a:r>
          </a:p>
        </p:txBody>
      </p:sp>
      <p:sp>
        <p:nvSpPr>
          <p:cNvPr id="12" name="Rectangle 11">
            <a:extLst>
              <a:ext uri="{FF2B5EF4-FFF2-40B4-BE49-F238E27FC236}">
                <a16:creationId xmlns:a16="http://schemas.microsoft.com/office/drawing/2014/main" id="{A430A8E5-7B1E-444A-7068-7E7864A6250E}"/>
              </a:ext>
            </a:extLst>
          </p:cNvPr>
          <p:cNvSpPr/>
          <p:nvPr/>
        </p:nvSpPr>
        <p:spPr>
          <a:xfrm>
            <a:off x="9819215" y="301076"/>
            <a:ext cx="1119717" cy="304178"/>
          </a:xfrm>
          <a:prstGeom prst="rect">
            <a:avLst/>
          </a:prstGeom>
          <a:solidFill>
            <a:srgbClr val="E7F9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800" b="1" dirty="0">
                <a:solidFill>
                  <a:schemeClr val="tx1"/>
                </a:solidFill>
              </a:rPr>
              <a:t>(a) Basic</a:t>
            </a:r>
          </a:p>
          <a:p>
            <a:r>
              <a:rPr lang="en-GB" sz="800" b="1" dirty="0">
                <a:solidFill>
                  <a:schemeClr val="tx1"/>
                </a:solidFill>
              </a:rPr>
              <a:t>(b) Comprehensive</a:t>
            </a:r>
          </a:p>
        </p:txBody>
      </p:sp>
      <p:sp>
        <p:nvSpPr>
          <p:cNvPr id="13" name="Rectangle 12">
            <a:extLst>
              <a:ext uri="{FF2B5EF4-FFF2-40B4-BE49-F238E27FC236}">
                <a16:creationId xmlns:a16="http://schemas.microsoft.com/office/drawing/2014/main" id="{5CDB2029-EFA0-8312-3921-F12F94A6077F}"/>
              </a:ext>
            </a:extLst>
          </p:cNvPr>
          <p:cNvSpPr/>
          <p:nvPr/>
        </p:nvSpPr>
        <p:spPr>
          <a:xfrm>
            <a:off x="10938933" y="301076"/>
            <a:ext cx="1119717" cy="304178"/>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800" b="1" dirty="0">
                <a:solidFill>
                  <a:schemeClr val="tx1"/>
                </a:solidFill>
              </a:rPr>
              <a:t>(a) Basic</a:t>
            </a:r>
          </a:p>
          <a:p>
            <a:r>
              <a:rPr lang="en-GB" sz="800" b="1" dirty="0">
                <a:solidFill>
                  <a:schemeClr val="tx1"/>
                </a:solidFill>
              </a:rPr>
              <a:t>(b) Comprehensive</a:t>
            </a:r>
          </a:p>
        </p:txBody>
      </p:sp>
      <p:sp>
        <p:nvSpPr>
          <p:cNvPr id="17" name="Slide Number Placeholder 4">
            <a:extLst>
              <a:ext uri="{FF2B5EF4-FFF2-40B4-BE49-F238E27FC236}">
                <a16:creationId xmlns:a16="http://schemas.microsoft.com/office/drawing/2014/main" id="{7629403C-CEFE-7E7F-6049-82E35C0A904A}"/>
              </a:ext>
            </a:extLst>
          </p:cNvPr>
          <p:cNvSpPr>
            <a:spLocks noGrp="1"/>
          </p:cNvSpPr>
          <p:nvPr>
            <p:ph type="sldNum" sz="quarter" idx="4"/>
          </p:nvPr>
        </p:nvSpPr>
        <p:spPr>
          <a:xfrm>
            <a:off x="579636" y="6385555"/>
            <a:ext cx="2714919" cy="365125"/>
          </a:xfrm>
        </p:spPr>
        <p:txBody>
          <a:bodyPr/>
          <a:lstStyle/>
          <a:p>
            <a:fld id="{3F8E7432-9A93-4FF1-8E8F-582AF910147E}" type="slidenum">
              <a:rPr lang="en-GB" smtClean="0"/>
              <a:pPr/>
              <a:t>3</a:t>
            </a:fld>
            <a:endParaRPr lang="en-GB" dirty="0"/>
          </a:p>
        </p:txBody>
      </p:sp>
    </p:spTree>
    <p:extLst>
      <p:ext uri="{BB962C8B-B14F-4D97-AF65-F5344CB8AC3E}">
        <p14:creationId xmlns:p14="http://schemas.microsoft.com/office/powerpoint/2010/main" val="22187640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251DB0-676D-9676-493E-057D8A5077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45DACD-E862-C6EE-B3F0-4FD57698BC5D}"/>
              </a:ext>
            </a:extLst>
          </p:cNvPr>
          <p:cNvSpPr>
            <a:spLocks noGrp="1"/>
          </p:cNvSpPr>
          <p:nvPr>
            <p:ph type="title"/>
          </p:nvPr>
        </p:nvSpPr>
        <p:spPr/>
        <p:txBody>
          <a:bodyPr/>
          <a:lstStyle/>
          <a:p>
            <a:r>
              <a:rPr lang="en-GB" dirty="0"/>
              <a:t>Introduction to Sustainability KPI Framework Version 3.0 </a:t>
            </a:r>
          </a:p>
        </p:txBody>
      </p:sp>
      <p:sp>
        <p:nvSpPr>
          <p:cNvPr id="3" name="Text Placeholder 2">
            <a:extLst>
              <a:ext uri="{FF2B5EF4-FFF2-40B4-BE49-F238E27FC236}">
                <a16:creationId xmlns:a16="http://schemas.microsoft.com/office/drawing/2014/main" id="{C91FA341-941C-E664-B5F0-3E6C62E37C2C}"/>
              </a:ext>
            </a:extLst>
          </p:cNvPr>
          <p:cNvSpPr>
            <a:spLocks noGrp="1"/>
          </p:cNvSpPr>
          <p:nvPr>
            <p:ph type="body" sz="quarter" idx="10"/>
          </p:nvPr>
        </p:nvSpPr>
        <p:spPr/>
        <p:txBody>
          <a:bodyPr/>
          <a:lstStyle/>
          <a:p>
            <a:r>
              <a:rPr lang="en-US" dirty="0"/>
              <a:t>D</a:t>
            </a:r>
            <a:r>
              <a:rPr lang="en-GB" dirty="0"/>
              <a:t>evelopment of Sustainability KPI Framework from 2.0 to 3.0 </a:t>
            </a:r>
          </a:p>
        </p:txBody>
      </p:sp>
      <p:pic>
        <p:nvPicPr>
          <p:cNvPr id="15" name="Graphic 14">
            <a:extLst>
              <a:ext uri="{FF2B5EF4-FFF2-40B4-BE49-F238E27FC236}">
                <a16:creationId xmlns:a16="http://schemas.microsoft.com/office/drawing/2014/main" id="{A3148914-B3D2-E0F8-988C-D67FA6491C5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55698" y="9957427"/>
            <a:ext cx="679327" cy="679327"/>
          </a:xfrm>
          <a:prstGeom prst="rect">
            <a:avLst/>
          </a:prstGeom>
        </p:spPr>
      </p:pic>
      <p:sp>
        <p:nvSpPr>
          <p:cNvPr id="4" name="Rectangle 3">
            <a:extLst>
              <a:ext uri="{FF2B5EF4-FFF2-40B4-BE49-F238E27FC236}">
                <a16:creationId xmlns:a16="http://schemas.microsoft.com/office/drawing/2014/main" id="{21219BE9-515C-E41E-0319-28252A88E88D}"/>
              </a:ext>
            </a:extLst>
          </p:cNvPr>
          <p:cNvSpPr/>
          <p:nvPr/>
        </p:nvSpPr>
        <p:spPr>
          <a:xfrm>
            <a:off x="587604" y="1066800"/>
            <a:ext cx="11223396" cy="30417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tx1"/>
                </a:solidFill>
              </a:rPr>
              <a:t>Presented below is the KPI framework 2.0 areas and a summary of updates made to version 3.0:</a:t>
            </a:r>
            <a:endParaRPr lang="en-GB" sz="1400" dirty="0">
              <a:solidFill>
                <a:schemeClr val="tx1"/>
              </a:solidFill>
            </a:endParaRPr>
          </a:p>
        </p:txBody>
      </p:sp>
      <p:sp>
        <p:nvSpPr>
          <p:cNvPr id="33" name="Isosceles Triangle 32">
            <a:extLst>
              <a:ext uri="{FF2B5EF4-FFF2-40B4-BE49-F238E27FC236}">
                <a16:creationId xmlns:a16="http://schemas.microsoft.com/office/drawing/2014/main" id="{B280C632-FDA0-A717-13E2-67E2D03E4122}"/>
              </a:ext>
            </a:extLst>
          </p:cNvPr>
          <p:cNvSpPr/>
          <p:nvPr/>
        </p:nvSpPr>
        <p:spPr>
          <a:xfrm rot="5400000">
            <a:off x="2221056" y="3682785"/>
            <a:ext cx="4903484" cy="419666"/>
          </a:xfrm>
          <a:prstGeom prst="triangl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5FCB3FEF-9CED-FF1B-C177-FEF3AD89943F}"/>
              </a:ext>
            </a:extLst>
          </p:cNvPr>
          <p:cNvSpPr/>
          <p:nvPr/>
        </p:nvSpPr>
        <p:spPr>
          <a:xfrm>
            <a:off x="5090694" y="1494501"/>
            <a:ext cx="6237706" cy="396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t>Framework 3.0</a:t>
            </a:r>
          </a:p>
        </p:txBody>
      </p:sp>
      <p:sp>
        <p:nvSpPr>
          <p:cNvPr id="35" name="Rectangle 34">
            <a:extLst>
              <a:ext uri="{FF2B5EF4-FFF2-40B4-BE49-F238E27FC236}">
                <a16:creationId xmlns:a16="http://schemas.microsoft.com/office/drawing/2014/main" id="{F49C85F1-C11F-B9ED-5CDA-1B4C39C099C8}"/>
              </a:ext>
            </a:extLst>
          </p:cNvPr>
          <p:cNvSpPr/>
          <p:nvPr/>
        </p:nvSpPr>
        <p:spPr>
          <a:xfrm>
            <a:off x="5090694" y="1905810"/>
            <a:ext cx="6236016" cy="2013620"/>
          </a:xfrm>
          <a:prstGeom prst="rect">
            <a:avLst/>
          </a:prstGeom>
          <a:solidFill>
            <a:schemeClr val="accent4">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300" dirty="0">
                <a:solidFill>
                  <a:schemeClr val="tx1"/>
                </a:solidFill>
              </a:rPr>
              <a:t>epi Consulting were commissioned by the European Rental Association (ERA) to re-develop the KPI framework 2.0 to align it with the requirements and topical areas under the Corporate Sustainability Reporting Requirements (CSRD).</a:t>
            </a:r>
          </a:p>
          <a:p>
            <a:endParaRPr lang="en-US" sz="1300" dirty="0">
              <a:solidFill>
                <a:schemeClr val="tx1"/>
              </a:solidFill>
            </a:endParaRPr>
          </a:p>
          <a:p>
            <a:r>
              <a:rPr lang="en-US" sz="1300" dirty="0">
                <a:solidFill>
                  <a:schemeClr val="tx1"/>
                </a:solidFill>
              </a:rPr>
              <a:t>The new Framework 3.0 considers </a:t>
            </a:r>
            <a:r>
              <a:rPr lang="en-US" sz="1300" b="1" dirty="0">
                <a:solidFill>
                  <a:schemeClr val="tx1"/>
                </a:solidFill>
              </a:rPr>
              <a:t>organization size, material sustainability areas in the rental sector and different levels of reporting maturity and ambition</a:t>
            </a:r>
            <a:r>
              <a:rPr lang="en-US" sz="1300" dirty="0">
                <a:solidFill>
                  <a:schemeClr val="tx1"/>
                </a:solidFill>
              </a:rPr>
              <a:t>. The four disclosure lists are summarized below and explained in more detail later in this report. </a:t>
            </a:r>
          </a:p>
          <a:p>
            <a:endParaRPr lang="en-US" sz="1300" b="1" u="sng" dirty="0">
              <a:solidFill>
                <a:schemeClr val="tx1"/>
              </a:solidFill>
            </a:endParaRPr>
          </a:p>
          <a:p>
            <a:r>
              <a:rPr lang="en-US" sz="1300" b="1" dirty="0">
                <a:solidFill>
                  <a:schemeClr val="tx1"/>
                </a:solidFill>
              </a:rPr>
              <a:t>Rental companies are recommended to report under one of the four KPI lists only:</a:t>
            </a:r>
            <a:endParaRPr lang="en-GB" sz="1300" b="1" dirty="0">
              <a:solidFill>
                <a:schemeClr val="tx1"/>
              </a:solidFill>
            </a:endParaRPr>
          </a:p>
        </p:txBody>
      </p:sp>
      <p:sp>
        <p:nvSpPr>
          <p:cNvPr id="40" name="Rectangle 39">
            <a:extLst>
              <a:ext uri="{FF2B5EF4-FFF2-40B4-BE49-F238E27FC236}">
                <a16:creationId xmlns:a16="http://schemas.microsoft.com/office/drawing/2014/main" id="{F1F2578D-EEF2-8A9E-48B9-979E5BC4B4F3}"/>
              </a:ext>
            </a:extLst>
          </p:cNvPr>
          <p:cNvSpPr/>
          <p:nvPr/>
        </p:nvSpPr>
        <p:spPr>
          <a:xfrm>
            <a:off x="8372746" y="4318550"/>
            <a:ext cx="2953964" cy="483327"/>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300" b="1" dirty="0">
                <a:solidFill>
                  <a:schemeClr val="tx1"/>
                </a:solidFill>
              </a:rPr>
              <a:t>(a) Basic KPIs </a:t>
            </a:r>
            <a:r>
              <a:rPr lang="en-GB" sz="1300" dirty="0">
                <a:solidFill>
                  <a:schemeClr val="tx1"/>
                </a:solidFill>
              </a:rPr>
              <a:t>–</a:t>
            </a:r>
            <a:r>
              <a:rPr lang="en-GB" sz="1300" b="1" dirty="0">
                <a:solidFill>
                  <a:schemeClr val="tx1"/>
                </a:solidFill>
              </a:rPr>
              <a:t> </a:t>
            </a:r>
            <a:r>
              <a:rPr lang="en-GB" sz="1300" dirty="0">
                <a:solidFill>
                  <a:schemeClr val="tx1"/>
                </a:solidFill>
              </a:rPr>
              <a:t>minimum disclosures (for example, Scope 1 and 2 emissions) </a:t>
            </a:r>
          </a:p>
        </p:txBody>
      </p:sp>
      <p:sp>
        <p:nvSpPr>
          <p:cNvPr id="43" name="Rectangle 42">
            <a:extLst>
              <a:ext uri="{FF2B5EF4-FFF2-40B4-BE49-F238E27FC236}">
                <a16:creationId xmlns:a16="http://schemas.microsoft.com/office/drawing/2014/main" id="{3C8C4B64-4656-8F86-32E9-2C591EA69D1B}"/>
              </a:ext>
            </a:extLst>
          </p:cNvPr>
          <p:cNvSpPr/>
          <p:nvPr/>
        </p:nvSpPr>
        <p:spPr>
          <a:xfrm>
            <a:off x="6969934" y="4318752"/>
            <a:ext cx="1402811" cy="1009809"/>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dirty="0"/>
              <a:t>SME Rental Companies</a:t>
            </a:r>
          </a:p>
        </p:txBody>
      </p:sp>
      <p:sp>
        <p:nvSpPr>
          <p:cNvPr id="47" name="Rectangle 46">
            <a:extLst>
              <a:ext uri="{FF2B5EF4-FFF2-40B4-BE49-F238E27FC236}">
                <a16:creationId xmlns:a16="http://schemas.microsoft.com/office/drawing/2014/main" id="{74EE8672-4826-DE14-33FB-23F71D56ABE3}"/>
              </a:ext>
            </a:extLst>
          </p:cNvPr>
          <p:cNvSpPr/>
          <p:nvPr/>
        </p:nvSpPr>
        <p:spPr>
          <a:xfrm>
            <a:off x="6969934" y="5355972"/>
            <a:ext cx="1402811" cy="981145"/>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dirty="0"/>
              <a:t>Large Rental Companies</a:t>
            </a:r>
          </a:p>
        </p:txBody>
      </p:sp>
      <p:sp>
        <p:nvSpPr>
          <p:cNvPr id="48" name="Rectangle 47">
            <a:extLst>
              <a:ext uri="{FF2B5EF4-FFF2-40B4-BE49-F238E27FC236}">
                <a16:creationId xmlns:a16="http://schemas.microsoft.com/office/drawing/2014/main" id="{10A2558A-91AC-72D3-D309-29B4F82671E6}"/>
              </a:ext>
            </a:extLst>
          </p:cNvPr>
          <p:cNvSpPr/>
          <p:nvPr/>
        </p:nvSpPr>
        <p:spPr>
          <a:xfrm>
            <a:off x="8372745" y="4823201"/>
            <a:ext cx="2953965" cy="505359"/>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300" b="1" dirty="0">
                <a:solidFill>
                  <a:schemeClr val="tx1"/>
                </a:solidFill>
              </a:rPr>
              <a:t>(b) Comprehensive KPIs </a:t>
            </a:r>
            <a:r>
              <a:rPr lang="en-GB" sz="1300" dirty="0">
                <a:solidFill>
                  <a:schemeClr val="tx1"/>
                </a:solidFill>
              </a:rPr>
              <a:t>– Basic KPIs above + additional (</a:t>
            </a:r>
            <a:r>
              <a:rPr lang="en-GB" sz="1300" dirty="0" err="1">
                <a:solidFill>
                  <a:schemeClr val="tx1"/>
                </a:solidFill>
              </a:rPr>
              <a:t>eg.</a:t>
            </a:r>
            <a:r>
              <a:rPr lang="en-GB" sz="1300" dirty="0">
                <a:solidFill>
                  <a:schemeClr val="tx1"/>
                </a:solidFill>
              </a:rPr>
              <a:t> Scope 3)</a:t>
            </a:r>
          </a:p>
        </p:txBody>
      </p:sp>
      <p:sp>
        <p:nvSpPr>
          <p:cNvPr id="49" name="Rectangle 48">
            <a:extLst>
              <a:ext uri="{FF2B5EF4-FFF2-40B4-BE49-F238E27FC236}">
                <a16:creationId xmlns:a16="http://schemas.microsoft.com/office/drawing/2014/main" id="{910220D0-BB6A-8FC5-0689-35A750021260}"/>
              </a:ext>
            </a:extLst>
          </p:cNvPr>
          <p:cNvSpPr/>
          <p:nvPr/>
        </p:nvSpPr>
        <p:spPr>
          <a:xfrm>
            <a:off x="8372745" y="5360014"/>
            <a:ext cx="2972343" cy="483278"/>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300" b="1" dirty="0">
                <a:solidFill>
                  <a:schemeClr val="tx1"/>
                </a:solidFill>
              </a:rPr>
              <a:t>(a) Basic KPIs </a:t>
            </a:r>
            <a:r>
              <a:rPr lang="en-GB" sz="1300" dirty="0">
                <a:solidFill>
                  <a:schemeClr val="tx1"/>
                </a:solidFill>
              </a:rPr>
              <a:t>–</a:t>
            </a:r>
            <a:r>
              <a:rPr lang="en-GB" sz="1300" b="1" dirty="0">
                <a:solidFill>
                  <a:schemeClr val="tx1"/>
                </a:solidFill>
              </a:rPr>
              <a:t> </a:t>
            </a:r>
            <a:r>
              <a:rPr lang="en-GB" sz="1300" dirty="0">
                <a:solidFill>
                  <a:schemeClr val="tx1"/>
                </a:solidFill>
              </a:rPr>
              <a:t>CSRD reporting “getting started”</a:t>
            </a:r>
          </a:p>
        </p:txBody>
      </p:sp>
      <p:sp>
        <p:nvSpPr>
          <p:cNvPr id="50" name="Rectangle 49">
            <a:extLst>
              <a:ext uri="{FF2B5EF4-FFF2-40B4-BE49-F238E27FC236}">
                <a16:creationId xmlns:a16="http://schemas.microsoft.com/office/drawing/2014/main" id="{B8304023-5C12-D4EE-BB4A-CD9ABCA566EB}"/>
              </a:ext>
            </a:extLst>
          </p:cNvPr>
          <p:cNvSpPr/>
          <p:nvPr/>
        </p:nvSpPr>
        <p:spPr>
          <a:xfrm>
            <a:off x="8372744" y="5871707"/>
            <a:ext cx="2953966" cy="46541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300" b="1" dirty="0">
                <a:solidFill>
                  <a:schemeClr val="tx1"/>
                </a:solidFill>
              </a:rPr>
              <a:t>(b) Comprehensive KPIs </a:t>
            </a:r>
            <a:r>
              <a:rPr lang="en-GB" sz="1300" dirty="0">
                <a:solidFill>
                  <a:schemeClr val="tx1"/>
                </a:solidFill>
              </a:rPr>
              <a:t>–</a:t>
            </a:r>
            <a:r>
              <a:rPr lang="en-GB" sz="1300" b="1" dirty="0">
                <a:solidFill>
                  <a:schemeClr val="tx1"/>
                </a:solidFill>
              </a:rPr>
              <a:t> </a:t>
            </a:r>
            <a:r>
              <a:rPr lang="en-GB" sz="1300" dirty="0">
                <a:solidFill>
                  <a:schemeClr val="tx1"/>
                </a:solidFill>
              </a:rPr>
              <a:t>Aligning with CSRD good and best practice</a:t>
            </a:r>
          </a:p>
        </p:txBody>
      </p:sp>
      <p:pic>
        <p:nvPicPr>
          <p:cNvPr id="19" name="Picture 2" descr="ERA Sustainability KPIs 2.0 guidance framework - ERA">
            <a:extLst>
              <a:ext uri="{FF2B5EF4-FFF2-40B4-BE49-F238E27FC236}">
                <a16:creationId xmlns:a16="http://schemas.microsoft.com/office/drawing/2014/main" id="{6F6F9320-20EA-C9EC-012B-71E654B228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636" y="1529544"/>
            <a:ext cx="3687225" cy="207794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924705A8-4A54-3490-1D77-4F942BE0F1A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7604" y="4300795"/>
            <a:ext cx="1585262" cy="2027559"/>
          </a:xfrm>
          <a:prstGeom prst="rect">
            <a:avLst/>
          </a:prstGeom>
        </p:spPr>
      </p:pic>
      <p:pic>
        <p:nvPicPr>
          <p:cNvPr id="30" name="Picture 29">
            <a:extLst>
              <a:ext uri="{FF2B5EF4-FFF2-40B4-BE49-F238E27FC236}">
                <a16:creationId xmlns:a16="http://schemas.microsoft.com/office/drawing/2014/main" id="{26188CDC-DFE6-8574-680B-CE81D095D9D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34078" y="3937053"/>
            <a:ext cx="2032783" cy="864824"/>
          </a:xfrm>
          <a:prstGeom prst="rect">
            <a:avLst/>
          </a:prstGeom>
        </p:spPr>
      </p:pic>
      <p:pic>
        <p:nvPicPr>
          <p:cNvPr id="37" name="Picture 36">
            <a:extLst>
              <a:ext uri="{FF2B5EF4-FFF2-40B4-BE49-F238E27FC236}">
                <a16:creationId xmlns:a16="http://schemas.microsoft.com/office/drawing/2014/main" id="{2DB80623-1C1C-03C5-B8FE-613DDC6B9B6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34078" y="5046472"/>
            <a:ext cx="2053801" cy="1284559"/>
          </a:xfrm>
          <a:prstGeom prst="rect">
            <a:avLst/>
          </a:prstGeom>
        </p:spPr>
      </p:pic>
      <p:sp>
        <p:nvSpPr>
          <p:cNvPr id="38" name="Rectangle 37">
            <a:extLst>
              <a:ext uri="{FF2B5EF4-FFF2-40B4-BE49-F238E27FC236}">
                <a16:creationId xmlns:a16="http://schemas.microsoft.com/office/drawing/2014/main" id="{0F1BF65B-1C65-C493-94C6-3E1B7998ABAF}"/>
              </a:ext>
            </a:extLst>
          </p:cNvPr>
          <p:cNvSpPr/>
          <p:nvPr/>
        </p:nvSpPr>
        <p:spPr>
          <a:xfrm>
            <a:off x="647126" y="3859058"/>
            <a:ext cx="1585262" cy="44173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300" b="1" dirty="0">
                <a:solidFill>
                  <a:schemeClr val="tx1"/>
                </a:solidFill>
              </a:rPr>
              <a:t>KPI category areas:</a:t>
            </a:r>
            <a:endParaRPr lang="en-GB" sz="1300" dirty="0">
              <a:solidFill>
                <a:schemeClr val="tx1"/>
              </a:solidFill>
            </a:endParaRPr>
          </a:p>
        </p:txBody>
      </p:sp>
      <p:sp>
        <p:nvSpPr>
          <p:cNvPr id="39" name="Rectangle 38">
            <a:extLst>
              <a:ext uri="{FF2B5EF4-FFF2-40B4-BE49-F238E27FC236}">
                <a16:creationId xmlns:a16="http://schemas.microsoft.com/office/drawing/2014/main" id="{1979083B-DB2C-5399-2D43-30DF193B4631}"/>
              </a:ext>
            </a:extLst>
          </p:cNvPr>
          <p:cNvSpPr/>
          <p:nvPr/>
        </p:nvSpPr>
        <p:spPr>
          <a:xfrm>
            <a:off x="2483720" y="3589421"/>
            <a:ext cx="1585262" cy="44173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300" b="1" dirty="0">
                <a:solidFill>
                  <a:schemeClr val="tx1"/>
                </a:solidFill>
              </a:rPr>
              <a:t>Three KPI sets:</a:t>
            </a:r>
            <a:endParaRPr lang="en-GB" sz="1300" dirty="0">
              <a:solidFill>
                <a:schemeClr val="tx1"/>
              </a:solidFill>
            </a:endParaRPr>
          </a:p>
        </p:txBody>
      </p:sp>
      <p:sp>
        <p:nvSpPr>
          <p:cNvPr id="41" name="Rectangle 40">
            <a:extLst>
              <a:ext uri="{FF2B5EF4-FFF2-40B4-BE49-F238E27FC236}">
                <a16:creationId xmlns:a16="http://schemas.microsoft.com/office/drawing/2014/main" id="{42A42E9F-D621-5C82-8EBC-0E399853CB15}"/>
              </a:ext>
            </a:extLst>
          </p:cNvPr>
          <p:cNvSpPr/>
          <p:nvPr/>
        </p:nvSpPr>
        <p:spPr>
          <a:xfrm>
            <a:off x="2681599" y="4738848"/>
            <a:ext cx="1585262" cy="44173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300" b="1" dirty="0">
                <a:solidFill>
                  <a:schemeClr val="tx1"/>
                </a:solidFill>
              </a:rPr>
              <a:t>Example:</a:t>
            </a:r>
            <a:endParaRPr lang="en-GB" sz="1300" dirty="0">
              <a:solidFill>
                <a:schemeClr val="tx1"/>
              </a:solidFill>
            </a:endParaRPr>
          </a:p>
        </p:txBody>
      </p:sp>
      <p:sp>
        <p:nvSpPr>
          <p:cNvPr id="42" name="Rectangle 41">
            <a:extLst>
              <a:ext uri="{FF2B5EF4-FFF2-40B4-BE49-F238E27FC236}">
                <a16:creationId xmlns:a16="http://schemas.microsoft.com/office/drawing/2014/main" id="{CAE0304B-0049-0284-65EB-8AB93582D636}"/>
              </a:ext>
            </a:extLst>
          </p:cNvPr>
          <p:cNvSpPr/>
          <p:nvPr/>
        </p:nvSpPr>
        <p:spPr>
          <a:xfrm>
            <a:off x="7013200" y="3939728"/>
            <a:ext cx="1585262" cy="44173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300" b="1" dirty="0">
                <a:solidFill>
                  <a:schemeClr val="tx1"/>
                </a:solidFill>
              </a:rPr>
              <a:t>Four KPI lists:</a:t>
            </a:r>
            <a:endParaRPr lang="en-GB" sz="1300" dirty="0">
              <a:solidFill>
                <a:schemeClr val="tx1"/>
              </a:solidFill>
            </a:endParaRPr>
          </a:p>
        </p:txBody>
      </p:sp>
      <p:sp>
        <p:nvSpPr>
          <p:cNvPr id="44" name="Rectangle 43">
            <a:extLst>
              <a:ext uri="{FF2B5EF4-FFF2-40B4-BE49-F238E27FC236}">
                <a16:creationId xmlns:a16="http://schemas.microsoft.com/office/drawing/2014/main" id="{8A9BD41C-C10B-4436-5F46-1BFE6127E423}"/>
              </a:ext>
            </a:extLst>
          </p:cNvPr>
          <p:cNvSpPr/>
          <p:nvPr/>
        </p:nvSpPr>
        <p:spPr>
          <a:xfrm>
            <a:off x="5090694" y="3931684"/>
            <a:ext cx="1920816" cy="44173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300" b="1" dirty="0">
                <a:solidFill>
                  <a:schemeClr val="tx1"/>
                </a:solidFill>
              </a:rPr>
              <a:t>ESRS KPI category areas:</a:t>
            </a:r>
            <a:endParaRPr lang="en-GB" sz="1300" dirty="0">
              <a:solidFill>
                <a:schemeClr val="tx1"/>
              </a:solidFill>
            </a:endParaRPr>
          </a:p>
        </p:txBody>
      </p:sp>
      <p:sp>
        <p:nvSpPr>
          <p:cNvPr id="52" name="Rectangle 51">
            <a:extLst>
              <a:ext uri="{FF2B5EF4-FFF2-40B4-BE49-F238E27FC236}">
                <a16:creationId xmlns:a16="http://schemas.microsoft.com/office/drawing/2014/main" id="{C9A4A266-CB7A-E2C4-7F44-DB18821E2F73}"/>
              </a:ext>
            </a:extLst>
          </p:cNvPr>
          <p:cNvSpPr/>
          <p:nvPr/>
        </p:nvSpPr>
        <p:spPr>
          <a:xfrm>
            <a:off x="5098536" y="4318550"/>
            <a:ext cx="1800000" cy="246535"/>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GB" sz="900" dirty="0">
                <a:solidFill>
                  <a:schemeClr val="bg1"/>
                </a:solidFill>
              </a:rPr>
              <a:t>E1 – Climate Change</a:t>
            </a:r>
          </a:p>
        </p:txBody>
      </p:sp>
      <p:pic>
        <p:nvPicPr>
          <p:cNvPr id="66" name="Graphic 65">
            <a:extLst>
              <a:ext uri="{FF2B5EF4-FFF2-40B4-BE49-F238E27FC236}">
                <a16:creationId xmlns:a16="http://schemas.microsoft.com/office/drawing/2014/main" id="{9587C368-48E6-36D3-9EA4-2D08BA18988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7228373" y="6390341"/>
            <a:ext cx="413737" cy="413737"/>
          </a:xfrm>
          <a:prstGeom prst="rect">
            <a:avLst/>
          </a:prstGeom>
        </p:spPr>
      </p:pic>
      <p:sp>
        <p:nvSpPr>
          <p:cNvPr id="68" name="Rectangle 67">
            <a:extLst>
              <a:ext uri="{FF2B5EF4-FFF2-40B4-BE49-F238E27FC236}">
                <a16:creationId xmlns:a16="http://schemas.microsoft.com/office/drawing/2014/main" id="{0399999C-9652-D562-8480-14A54835FD9F}"/>
              </a:ext>
            </a:extLst>
          </p:cNvPr>
          <p:cNvSpPr/>
          <p:nvPr/>
        </p:nvSpPr>
        <p:spPr>
          <a:xfrm>
            <a:off x="5098536" y="4573082"/>
            <a:ext cx="1800000" cy="246535"/>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GB" sz="900" dirty="0">
                <a:solidFill>
                  <a:schemeClr val="bg1"/>
                </a:solidFill>
              </a:rPr>
              <a:t>E2 – Pollution</a:t>
            </a:r>
          </a:p>
        </p:txBody>
      </p:sp>
      <p:sp>
        <p:nvSpPr>
          <p:cNvPr id="69" name="Rectangle 68">
            <a:extLst>
              <a:ext uri="{FF2B5EF4-FFF2-40B4-BE49-F238E27FC236}">
                <a16:creationId xmlns:a16="http://schemas.microsoft.com/office/drawing/2014/main" id="{67C73026-3C29-70A4-804E-E3508D1D3445}"/>
              </a:ext>
            </a:extLst>
          </p:cNvPr>
          <p:cNvSpPr/>
          <p:nvPr/>
        </p:nvSpPr>
        <p:spPr>
          <a:xfrm>
            <a:off x="5098536" y="4827494"/>
            <a:ext cx="1800000" cy="246535"/>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GB" sz="900" dirty="0">
                <a:solidFill>
                  <a:schemeClr val="bg1"/>
                </a:solidFill>
              </a:rPr>
              <a:t>E3 - Water</a:t>
            </a:r>
          </a:p>
        </p:txBody>
      </p:sp>
      <p:sp>
        <p:nvSpPr>
          <p:cNvPr id="70" name="Rectangle 69">
            <a:extLst>
              <a:ext uri="{FF2B5EF4-FFF2-40B4-BE49-F238E27FC236}">
                <a16:creationId xmlns:a16="http://schemas.microsoft.com/office/drawing/2014/main" id="{48A211A6-245C-97ED-05C9-0511DA43C46E}"/>
              </a:ext>
            </a:extLst>
          </p:cNvPr>
          <p:cNvSpPr/>
          <p:nvPr/>
        </p:nvSpPr>
        <p:spPr>
          <a:xfrm>
            <a:off x="5098536" y="5082026"/>
            <a:ext cx="1800000" cy="246535"/>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GB" sz="900" dirty="0">
                <a:solidFill>
                  <a:schemeClr val="bg1"/>
                </a:solidFill>
              </a:rPr>
              <a:t>E5 - Circularity</a:t>
            </a:r>
          </a:p>
        </p:txBody>
      </p:sp>
      <p:sp>
        <p:nvSpPr>
          <p:cNvPr id="71" name="Rectangle 70">
            <a:extLst>
              <a:ext uri="{FF2B5EF4-FFF2-40B4-BE49-F238E27FC236}">
                <a16:creationId xmlns:a16="http://schemas.microsoft.com/office/drawing/2014/main" id="{8229BBA9-A62A-29B3-ACF4-68CBE931A195}"/>
              </a:ext>
            </a:extLst>
          </p:cNvPr>
          <p:cNvSpPr/>
          <p:nvPr/>
        </p:nvSpPr>
        <p:spPr>
          <a:xfrm>
            <a:off x="5103029" y="5334348"/>
            <a:ext cx="1800000" cy="246535"/>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GB" sz="900" dirty="0">
                <a:solidFill>
                  <a:schemeClr val="bg1"/>
                </a:solidFill>
              </a:rPr>
              <a:t>S1 – Own Workforce</a:t>
            </a:r>
          </a:p>
        </p:txBody>
      </p:sp>
      <p:sp>
        <p:nvSpPr>
          <p:cNvPr id="72" name="Rectangle 71">
            <a:extLst>
              <a:ext uri="{FF2B5EF4-FFF2-40B4-BE49-F238E27FC236}">
                <a16:creationId xmlns:a16="http://schemas.microsoft.com/office/drawing/2014/main" id="{A7F70644-2F90-D0B3-C3A8-94ED08A60B9A}"/>
              </a:ext>
            </a:extLst>
          </p:cNvPr>
          <p:cNvSpPr/>
          <p:nvPr/>
        </p:nvSpPr>
        <p:spPr>
          <a:xfrm>
            <a:off x="5103029" y="5588880"/>
            <a:ext cx="1800000" cy="246535"/>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GB" sz="900" dirty="0">
                <a:solidFill>
                  <a:schemeClr val="bg1"/>
                </a:solidFill>
              </a:rPr>
              <a:t>S2 – Workers in the Value Chain</a:t>
            </a:r>
          </a:p>
        </p:txBody>
      </p:sp>
      <p:sp>
        <p:nvSpPr>
          <p:cNvPr id="73" name="Rectangle 72">
            <a:extLst>
              <a:ext uri="{FF2B5EF4-FFF2-40B4-BE49-F238E27FC236}">
                <a16:creationId xmlns:a16="http://schemas.microsoft.com/office/drawing/2014/main" id="{B6783AE3-E534-DBC0-2D78-B223E1EF3FB2}"/>
              </a:ext>
            </a:extLst>
          </p:cNvPr>
          <p:cNvSpPr/>
          <p:nvPr/>
        </p:nvSpPr>
        <p:spPr>
          <a:xfrm>
            <a:off x="5103029" y="5843292"/>
            <a:ext cx="1800000" cy="246535"/>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GB" sz="900" dirty="0">
                <a:solidFill>
                  <a:schemeClr val="bg1"/>
                </a:solidFill>
              </a:rPr>
              <a:t>S4 – Consumers and End Users</a:t>
            </a:r>
          </a:p>
        </p:txBody>
      </p:sp>
      <p:sp>
        <p:nvSpPr>
          <p:cNvPr id="74" name="Rectangle 73">
            <a:extLst>
              <a:ext uri="{FF2B5EF4-FFF2-40B4-BE49-F238E27FC236}">
                <a16:creationId xmlns:a16="http://schemas.microsoft.com/office/drawing/2014/main" id="{4961C00A-67C4-CCDD-1D09-AFCA84BC8EC8}"/>
              </a:ext>
            </a:extLst>
          </p:cNvPr>
          <p:cNvSpPr/>
          <p:nvPr/>
        </p:nvSpPr>
        <p:spPr>
          <a:xfrm>
            <a:off x="5103029" y="6097824"/>
            <a:ext cx="1800000" cy="246535"/>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GB" sz="900" dirty="0">
                <a:solidFill>
                  <a:schemeClr val="bg1"/>
                </a:solidFill>
              </a:rPr>
              <a:t>G1 - Governance</a:t>
            </a:r>
          </a:p>
        </p:txBody>
      </p:sp>
      <p:sp>
        <p:nvSpPr>
          <p:cNvPr id="75" name="Rectangle 74">
            <a:extLst>
              <a:ext uri="{FF2B5EF4-FFF2-40B4-BE49-F238E27FC236}">
                <a16:creationId xmlns:a16="http://schemas.microsoft.com/office/drawing/2014/main" id="{94966568-1C19-6714-1F15-9A461D3126E7}"/>
              </a:ext>
            </a:extLst>
          </p:cNvPr>
          <p:cNvSpPr/>
          <p:nvPr/>
        </p:nvSpPr>
        <p:spPr>
          <a:xfrm>
            <a:off x="9819216" y="52209"/>
            <a:ext cx="1119717" cy="236091"/>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800" b="1" dirty="0"/>
              <a:t>SMEs</a:t>
            </a:r>
          </a:p>
        </p:txBody>
      </p:sp>
      <p:sp>
        <p:nvSpPr>
          <p:cNvPr id="76" name="Rectangle 75">
            <a:extLst>
              <a:ext uri="{FF2B5EF4-FFF2-40B4-BE49-F238E27FC236}">
                <a16:creationId xmlns:a16="http://schemas.microsoft.com/office/drawing/2014/main" id="{85BBDC60-9FAE-E8FB-F7AF-1806E9359AA8}"/>
              </a:ext>
            </a:extLst>
          </p:cNvPr>
          <p:cNvSpPr/>
          <p:nvPr/>
        </p:nvSpPr>
        <p:spPr>
          <a:xfrm>
            <a:off x="10938933" y="52209"/>
            <a:ext cx="1119717" cy="236091"/>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800" b="1" dirty="0"/>
              <a:t>Large Undertakings</a:t>
            </a:r>
          </a:p>
        </p:txBody>
      </p:sp>
      <p:sp>
        <p:nvSpPr>
          <p:cNvPr id="77" name="Rectangle 76">
            <a:extLst>
              <a:ext uri="{FF2B5EF4-FFF2-40B4-BE49-F238E27FC236}">
                <a16:creationId xmlns:a16="http://schemas.microsoft.com/office/drawing/2014/main" id="{38CF5C91-2003-8E9F-7BEA-1AAD5F0CD26E}"/>
              </a:ext>
            </a:extLst>
          </p:cNvPr>
          <p:cNvSpPr/>
          <p:nvPr/>
        </p:nvSpPr>
        <p:spPr>
          <a:xfrm>
            <a:off x="9819215" y="301076"/>
            <a:ext cx="1119717" cy="304178"/>
          </a:xfrm>
          <a:prstGeom prst="rect">
            <a:avLst/>
          </a:prstGeom>
          <a:solidFill>
            <a:srgbClr val="E7F9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800" b="1" dirty="0">
                <a:solidFill>
                  <a:schemeClr val="tx1"/>
                </a:solidFill>
              </a:rPr>
              <a:t>(a) Basic</a:t>
            </a:r>
          </a:p>
          <a:p>
            <a:r>
              <a:rPr lang="en-GB" sz="800" b="1" dirty="0">
                <a:solidFill>
                  <a:schemeClr val="tx1"/>
                </a:solidFill>
              </a:rPr>
              <a:t>(b) Comprehensive</a:t>
            </a:r>
          </a:p>
        </p:txBody>
      </p:sp>
      <p:sp>
        <p:nvSpPr>
          <p:cNvPr id="78" name="Rectangle 77">
            <a:extLst>
              <a:ext uri="{FF2B5EF4-FFF2-40B4-BE49-F238E27FC236}">
                <a16:creationId xmlns:a16="http://schemas.microsoft.com/office/drawing/2014/main" id="{C4B619BA-A5DE-1CA9-CCE8-64AF296E1E26}"/>
              </a:ext>
            </a:extLst>
          </p:cNvPr>
          <p:cNvSpPr/>
          <p:nvPr/>
        </p:nvSpPr>
        <p:spPr>
          <a:xfrm>
            <a:off x="10938933" y="301076"/>
            <a:ext cx="1119717" cy="304178"/>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800" b="1" dirty="0">
                <a:solidFill>
                  <a:schemeClr val="tx1"/>
                </a:solidFill>
              </a:rPr>
              <a:t>(a) Basic</a:t>
            </a:r>
          </a:p>
          <a:p>
            <a:r>
              <a:rPr lang="en-GB" sz="800" b="1" dirty="0">
                <a:solidFill>
                  <a:schemeClr val="tx1"/>
                </a:solidFill>
              </a:rPr>
              <a:t>(b) Comprehensive</a:t>
            </a:r>
          </a:p>
        </p:txBody>
      </p:sp>
      <p:sp>
        <p:nvSpPr>
          <p:cNvPr id="7" name="Rectangle 6">
            <a:extLst>
              <a:ext uri="{FF2B5EF4-FFF2-40B4-BE49-F238E27FC236}">
                <a16:creationId xmlns:a16="http://schemas.microsoft.com/office/drawing/2014/main" id="{563E0535-20A3-B1B7-64CD-40517095107A}"/>
              </a:ext>
            </a:extLst>
          </p:cNvPr>
          <p:cNvSpPr/>
          <p:nvPr/>
        </p:nvSpPr>
        <p:spPr>
          <a:xfrm>
            <a:off x="587604" y="1494501"/>
            <a:ext cx="3679257" cy="396000"/>
          </a:xfrm>
          <a:prstGeom prst="rect">
            <a:avLst/>
          </a:prstGeom>
          <a:solidFill>
            <a:schemeClr val="tx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t>Framework 2.0</a:t>
            </a:r>
          </a:p>
        </p:txBody>
      </p:sp>
      <p:sp>
        <p:nvSpPr>
          <p:cNvPr id="5" name="Slide Number Placeholder 4">
            <a:extLst>
              <a:ext uri="{FF2B5EF4-FFF2-40B4-BE49-F238E27FC236}">
                <a16:creationId xmlns:a16="http://schemas.microsoft.com/office/drawing/2014/main" id="{806DDF79-E752-BE76-B528-9E840F53742D}"/>
              </a:ext>
            </a:extLst>
          </p:cNvPr>
          <p:cNvSpPr>
            <a:spLocks noGrp="1"/>
          </p:cNvSpPr>
          <p:nvPr>
            <p:ph type="sldNum" sz="quarter" idx="4"/>
          </p:nvPr>
        </p:nvSpPr>
        <p:spPr>
          <a:xfrm>
            <a:off x="579636" y="6385555"/>
            <a:ext cx="2714919" cy="365125"/>
          </a:xfrm>
        </p:spPr>
        <p:txBody>
          <a:bodyPr/>
          <a:lstStyle/>
          <a:p>
            <a:fld id="{3F8E7432-9A93-4FF1-8E8F-582AF910147E}" type="slidenum">
              <a:rPr lang="en-GB" smtClean="0"/>
              <a:pPr/>
              <a:t>4</a:t>
            </a:fld>
            <a:endParaRPr lang="en-GB" dirty="0"/>
          </a:p>
        </p:txBody>
      </p:sp>
    </p:spTree>
    <p:extLst>
      <p:ext uri="{BB962C8B-B14F-4D97-AF65-F5344CB8AC3E}">
        <p14:creationId xmlns:p14="http://schemas.microsoft.com/office/powerpoint/2010/main" val="33596311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53F945-35CB-3C78-AD00-79A8753D66A0}"/>
            </a:ext>
          </a:extLst>
        </p:cNvPr>
        <p:cNvGrpSpPr/>
        <p:nvPr/>
      </p:nvGrpSpPr>
      <p:grpSpPr>
        <a:xfrm>
          <a:off x="0" y="0"/>
          <a:ext cx="0" cy="0"/>
          <a:chOff x="0" y="0"/>
          <a:chExt cx="0" cy="0"/>
        </a:xfrm>
      </p:grpSpPr>
      <p:cxnSp>
        <p:nvCxnSpPr>
          <p:cNvPr id="49" name="Straight Arrow Connector 48">
            <a:extLst>
              <a:ext uri="{FF2B5EF4-FFF2-40B4-BE49-F238E27FC236}">
                <a16:creationId xmlns:a16="http://schemas.microsoft.com/office/drawing/2014/main" id="{B9B2438A-370E-50DC-EC4A-E6FD5456E815}"/>
              </a:ext>
            </a:extLst>
          </p:cNvPr>
          <p:cNvCxnSpPr>
            <a:cxnSpLocks/>
          </p:cNvCxnSpPr>
          <p:nvPr/>
        </p:nvCxnSpPr>
        <p:spPr>
          <a:xfrm>
            <a:off x="9539902" y="2374700"/>
            <a:ext cx="432000" cy="0"/>
          </a:xfrm>
          <a:prstGeom prst="straightConnector1">
            <a:avLst/>
          </a:prstGeom>
          <a:ln w="28575">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53D6065D-00F1-CC39-56D8-287F79FD641D}"/>
              </a:ext>
            </a:extLst>
          </p:cNvPr>
          <p:cNvCxnSpPr>
            <a:cxnSpLocks/>
          </p:cNvCxnSpPr>
          <p:nvPr/>
        </p:nvCxnSpPr>
        <p:spPr>
          <a:xfrm>
            <a:off x="9539902" y="3502865"/>
            <a:ext cx="432000" cy="0"/>
          </a:xfrm>
          <a:prstGeom prst="straightConnector1">
            <a:avLst/>
          </a:prstGeom>
          <a:ln w="28575">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3BCED58E-0E1B-9D61-ED78-3D1B9CBBAD7A}"/>
              </a:ext>
            </a:extLst>
          </p:cNvPr>
          <p:cNvCxnSpPr>
            <a:cxnSpLocks/>
          </p:cNvCxnSpPr>
          <p:nvPr/>
        </p:nvCxnSpPr>
        <p:spPr>
          <a:xfrm>
            <a:off x="9539902" y="4389168"/>
            <a:ext cx="432000" cy="0"/>
          </a:xfrm>
          <a:prstGeom prst="straightConnector1">
            <a:avLst/>
          </a:prstGeom>
          <a:ln w="28575">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1C8E5F23-0A35-50BD-6F47-88FB0BE429F9}"/>
              </a:ext>
            </a:extLst>
          </p:cNvPr>
          <p:cNvCxnSpPr>
            <a:cxnSpLocks/>
          </p:cNvCxnSpPr>
          <p:nvPr/>
        </p:nvCxnSpPr>
        <p:spPr>
          <a:xfrm>
            <a:off x="9539902" y="5503244"/>
            <a:ext cx="432000" cy="0"/>
          </a:xfrm>
          <a:prstGeom prst="straightConnector1">
            <a:avLst/>
          </a:prstGeom>
          <a:ln w="28575">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84372107-D5CE-4BC8-915E-461F414F52E2}"/>
              </a:ext>
            </a:extLst>
          </p:cNvPr>
          <p:cNvSpPr>
            <a:spLocks noGrp="1"/>
          </p:cNvSpPr>
          <p:nvPr>
            <p:ph type="title"/>
          </p:nvPr>
        </p:nvSpPr>
        <p:spPr/>
        <p:txBody>
          <a:bodyPr/>
          <a:lstStyle/>
          <a:p>
            <a:r>
              <a:rPr lang="en-GB" dirty="0"/>
              <a:t>Introduction to Sustainability KPI Framework Version 3.0 </a:t>
            </a:r>
          </a:p>
        </p:txBody>
      </p:sp>
      <p:sp>
        <p:nvSpPr>
          <p:cNvPr id="3" name="Text Placeholder 2">
            <a:extLst>
              <a:ext uri="{FF2B5EF4-FFF2-40B4-BE49-F238E27FC236}">
                <a16:creationId xmlns:a16="http://schemas.microsoft.com/office/drawing/2014/main" id="{9F378441-9682-93EA-B499-3C14B150A557}"/>
              </a:ext>
            </a:extLst>
          </p:cNvPr>
          <p:cNvSpPr>
            <a:spLocks noGrp="1"/>
          </p:cNvSpPr>
          <p:nvPr>
            <p:ph type="body" sz="quarter" idx="10"/>
          </p:nvPr>
        </p:nvSpPr>
        <p:spPr/>
        <p:txBody>
          <a:bodyPr/>
          <a:lstStyle/>
          <a:p>
            <a:r>
              <a:rPr lang="en-US" dirty="0"/>
              <a:t>How to Apply the Framework: Selecting a KPI List</a:t>
            </a:r>
            <a:endParaRPr lang="en-GB" dirty="0"/>
          </a:p>
        </p:txBody>
      </p:sp>
      <p:sp>
        <p:nvSpPr>
          <p:cNvPr id="4" name="Rectangle 3">
            <a:extLst>
              <a:ext uri="{FF2B5EF4-FFF2-40B4-BE49-F238E27FC236}">
                <a16:creationId xmlns:a16="http://schemas.microsoft.com/office/drawing/2014/main" id="{182C088B-704F-D471-ABEA-280BC69BB834}"/>
              </a:ext>
            </a:extLst>
          </p:cNvPr>
          <p:cNvSpPr/>
          <p:nvPr/>
        </p:nvSpPr>
        <p:spPr>
          <a:xfrm>
            <a:off x="564338" y="972692"/>
            <a:ext cx="11223396" cy="72561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400" dirty="0">
                <a:solidFill>
                  <a:schemeClr val="tx1"/>
                </a:solidFill>
              </a:rPr>
              <a:t>ERA members can use the following decision tree to determine which KPI list would be most appropriate for them to use, with detailed guidance set out in the following sections. ERA members only need to consider one KPI list.</a:t>
            </a:r>
          </a:p>
        </p:txBody>
      </p:sp>
      <p:sp>
        <p:nvSpPr>
          <p:cNvPr id="10" name="Rectangle 9">
            <a:extLst>
              <a:ext uri="{FF2B5EF4-FFF2-40B4-BE49-F238E27FC236}">
                <a16:creationId xmlns:a16="http://schemas.microsoft.com/office/drawing/2014/main" id="{61FCFAC0-596A-E38D-EACC-568266445925}"/>
              </a:ext>
            </a:extLst>
          </p:cNvPr>
          <p:cNvSpPr/>
          <p:nvPr/>
        </p:nvSpPr>
        <p:spPr>
          <a:xfrm>
            <a:off x="6920378" y="2120170"/>
            <a:ext cx="2619524" cy="602479"/>
          </a:xfrm>
          <a:prstGeom prst="rect">
            <a:avLst/>
          </a:prstGeom>
          <a:solidFill>
            <a:srgbClr val="E7F9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GB" sz="1100" dirty="0">
                <a:solidFill>
                  <a:schemeClr val="tx1"/>
                </a:solidFill>
              </a:rPr>
              <a:t>The minimum “getting started” KPIs that SME rental companies should consider measuring, tracking and disclosing.</a:t>
            </a:r>
          </a:p>
        </p:txBody>
      </p:sp>
      <p:sp>
        <p:nvSpPr>
          <p:cNvPr id="12" name="Rectangle 11">
            <a:extLst>
              <a:ext uri="{FF2B5EF4-FFF2-40B4-BE49-F238E27FC236}">
                <a16:creationId xmlns:a16="http://schemas.microsoft.com/office/drawing/2014/main" id="{18DAF533-09A3-EE16-3C01-774876469ABF}"/>
              </a:ext>
            </a:extLst>
          </p:cNvPr>
          <p:cNvSpPr/>
          <p:nvPr/>
        </p:nvSpPr>
        <p:spPr>
          <a:xfrm>
            <a:off x="9972978" y="2174045"/>
            <a:ext cx="1728000" cy="369380"/>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300" b="1" dirty="0">
                <a:solidFill>
                  <a:schemeClr val="tx1"/>
                </a:solidFill>
              </a:rPr>
              <a:t>(a) SME: Basic KPIs </a:t>
            </a:r>
            <a:endParaRPr lang="en-GB" sz="1300" dirty="0">
              <a:solidFill>
                <a:schemeClr val="tx1"/>
              </a:solidFill>
            </a:endParaRPr>
          </a:p>
        </p:txBody>
      </p:sp>
      <p:sp>
        <p:nvSpPr>
          <p:cNvPr id="13" name="Rectangle 12">
            <a:extLst>
              <a:ext uri="{FF2B5EF4-FFF2-40B4-BE49-F238E27FC236}">
                <a16:creationId xmlns:a16="http://schemas.microsoft.com/office/drawing/2014/main" id="{4F9B4D0F-252A-1FA6-DE41-8E0F1742A556}"/>
              </a:ext>
            </a:extLst>
          </p:cNvPr>
          <p:cNvSpPr/>
          <p:nvPr/>
        </p:nvSpPr>
        <p:spPr>
          <a:xfrm>
            <a:off x="9972978" y="3247984"/>
            <a:ext cx="1728000" cy="487990"/>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300" b="1" dirty="0">
                <a:solidFill>
                  <a:schemeClr val="tx1"/>
                </a:solidFill>
              </a:rPr>
              <a:t>(b) SME: Comprehensive KPIs</a:t>
            </a:r>
            <a:endParaRPr lang="en-GB" sz="1300" dirty="0">
              <a:solidFill>
                <a:schemeClr val="tx1"/>
              </a:solidFill>
            </a:endParaRPr>
          </a:p>
        </p:txBody>
      </p:sp>
      <p:sp>
        <p:nvSpPr>
          <p:cNvPr id="14" name="Rectangle 13">
            <a:extLst>
              <a:ext uri="{FF2B5EF4-FFF2-40B4-BE49-F238E27FC236}">
                <a16:creationId xmlns:a16="http://schemas.microsoft.com/office/drawing/2014/main" id="{4786E747-7B13-7689-9FC6-04185D0C8C1E}"/>
              </a:ext>
            </a:extLst>
          </p:cNvPr>
          <p:cNvSpPr/>
          <p:nvPr/>
        </p:nvSpPr>
        <p:spPr>
          <a:xfrm>
            <a:off x="9972978" y="4072168"/>
            <a:ext cx="1728000" cy="602469"/>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300" b="1" dirty="0">
                <a:solidFill>
                  <a:schemeClr val="tx1"/>
                </a:solidFill>
              </a:rPr>
              <a:t>(a) Large Undertaking: Basic KPIs</a:t>
            </a:r>
            <a:endParaRPr lang="en-GB" sz="1300" dirty="0">
              <a:solidFill>
                <a:schemeClr val="tx1"/>
              </a:solidFill>
            </a:endParaRPr>
          </a:p>
        </p:txBody>
      </p:sp>
      <p:sp>
        <p:nvSpPr>
          <p:cNvPr id="16" name="Rectangle 15">
            <a:extLst>
              <a:ext uri="{FF2B5EF4-FFF2-40B4-BE49-F238E27FC236}">
                <a16:creationId xmlns:a16="http://schemas.microsoft.com/office/drawing/2014/main" id="{E8462F81-4531-1215-BDA4-6C05A6C4B933}"/>
              </a:ext>
            </a:extLst>
          </p:cNvPr>
          <p:cNvSpPr/>
          <p:nvPr/>
        </p:nvSpPr>
        <p:spPr>
          <a:xfrm>
            <a:off x="9972978" y="5178114"/>
            <a:ext cx="1728000" cy="612643"/>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300" b="1" dirty="0">
                <a:solidFill>
                  <a:schemeClr val="tx1"/>
                </a:solidFill>
              </a:rPr>
              <a:t>(b) Large Undertaking: Comprehensive KPIs</a:t>
            </a:r>
            <a:endParaRPr lang="en-GB" sz="1300" dirty="0">
              <a:solidFill>
                <a:schemeClr val="tx1"/>
              </a:solidFill>
            </a:endParaRPr>
          </a:p>
        </p:txBody>
      </p:sp>
      <p:sp>
        <p:nvSpPr>
          <p:cNvPr id="17" name="Rectangle 16">
            <a:extLst>
              <a:ext uri="{FF2B5EF4-FFF2-40B4-BE49-F238E27FC236}">
                <a16:creationId xmlns:a16="http://schemas.microsoft.com/office/drawing/2014/main" id="{77D1DD22-18CB-1352-9F30-2465585CF4BD}"/>
              </a:ext>
            </a:extLst>
          </p:cNvPr>
          <p:cNvSpPr/>
          <p:nvPr/>
        </p:nvSpPr>
        <p:spPr>
          <a:xfrm>
            <a:off x="6912630" y="4059280"/>
            <a:ext cx="2663049" cy="659777"/>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100" dirty="0">
                <a:solidFill>
                  <a:schemeClr val="tx1"/>
                </a:solidFill>
              </a:rPr>
              <a:t>A minimum list of KPIs for Large Rental Companies, providing the most meaningful sustainability performance indicators.</a:t>
            </a:r>
          </a:p>
        </p:txBody>
      </p:sp>
      <p:sp>
        <p:nvSpPr>
          <p:cNvPr id="18" name="Rectangle 17">
            <a:extLst>
              <a:ext uri="{FF2B5EF4-FFF2-40B4-BE49-F238E27FC236}">
                <a16:creationId xmlns:a16="http://schemas.microsoft.com/office/drawing/2014/main" id="{1C0D2F26-2459-5878-71E8-20D677BF2471}"/>
              </a:ext>
            </a:extLst>
          </p:cNvPr>
          <p:cNvSpPr/>
          <p:nvPr/>
        </p:nvSpPr>
        <p:spPr>
          <a:xfrm>
            <a:off x="6920378" y="5112160"/>
            <a:ext cx="2663048" cy="782169"/>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GB" sz="1100" dirty="0">
                <a:solidFill>
                  <a:schemeClr val="tx1"/>
                </a:solidFill>
              </a:rPr>
              <a:t>A full list of typically material measures for large rental organisations aiming for a complete, leading practice set of performance indicators.</a:t>
            </a:r>
          </a:p>
        </p:txBody>
      </p:sp>
      <p:sp>
        <p:nvSpPr>
          <p:cNvPr id="20" name="Rectangle 19">
            <a:extLst>
              <a:ext uri="{FF2B5EF4-FFF2-40B4-BE49-F238E27FC236}">
                <a16:creationId xmlns:a16="http://schemas.microsoft.com/office/drawing/2014/main" id="{64CF68B6-9D8A-0323-B99E-F29949F68CBE}"/>
              </a:ext>
            </a:extLst>
          </p:cNvPr>
          <p:cNvSpPr/>
          <p:nvPr/>
        </p:nvSpPr>
        <p:spPr>
          <a:xfrm>
            <a:off x="434708" y="2910761"/>
            <a:ext cx="1300068" cy="1208946"/>
          </a:xfrm>
          <a:prstGeom prst="rect">
            <a:avLst/>
          </a:prstGeom>
          <a:solidFill>
            <a:schemeClr val="accent4"/>
          </a:solidFill>
          <a:ln>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dirty="0"/>
              <a:t>Is your organisation classified as a small or medium sized enterprise (SME) or a large undertaking?</a:t>
            </a:r>
          </a:p>
        </p:txBody>
      </p:sp>
      <p:cxnSp>
        <p:nvCxnSpPr>
          <p:cNvPr id="22" name="Connector: Elbow 21">
            <a:extLst>
              <a:ext uri="{FF2B5EF4-FFF2-40B4-BE49-F238E27FC236}">
                <a16:creationId xmlns:a16="http://schemas.microsoft.com/office/drawing/2014/main" id="{8736AA68-CF8C-674D-9D62-080CFCFBA78C}"/>
              </a:ext>
            </a:extLst>
          </p:cNvPr>
          <p:cNvCxnSpPr>
            <a:cxnSpLocks/>
          </p:cNvCxnSpPr>
          <p:nvPr/>
        </p:nvCxnSpPr>
        <p:spPr>
          <a:xfrm flipV="1">
            <a:off x="1734776" y="2592271"/>
            <a:ext cx="696685" cy="393106"/>
          </a:xfrm>
          <a:prstGeom prst="bentConnector3">
            <a:avLst/>
          </a:prstGeom>
          <a:ln w="28575">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onnector: Elbow 25">
            <a:extLst>
              <a:ext uri="{FF2B5EF4-FFF2-40B4-BE49-F238E27FC236}">
                <a16:creationId xmlns:a16="http://schemas.microsoft.com/office/drawing/2014/main" id="{5AE0A737-9146-0E8E-FBA9-402F801862BB}"/>
              </a:ext>
            </a:extLst>
          </p:cNvPr>
          <p:cNvCxnSpPr>
            <a:cxnSpLocks/>
          </p:cNvCxnSpPr>
          <p:nvPr/>
        </p:nvCxnSpPr>
        <p:spPr>
          <a:xfrm>
            <a:off x="1720147" y="4036840"/>
            <a:ext cx="696685" cy="388358"/>
          </a:xfrm>
          <a:prstGeom prst="bentConnector3">
            <a:avLst/>
          </a:prstGeom>
          <a:ln w="28575">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492ED593-B965-9EDF-5AEB-FEA8A9F983F2}"/>
              </a:ext>
            </a:extLst>
          </p:cNvPr>
          <p:cNvSpPr/>
          <p:nvPr/>
        </p:nvSpPr>
        <p:spPr>
          <a:xfrm>
            <a:off x="2431461" y="2374700"/>
            <a:ext cx="1589314" cy="414124"/>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b="1" dirty="0"/>
              <a:t>SME Rental Companies</a:t>
            </a:r>
          </a:p>
        </p:txBody>
      </p:sp>
      <p:sp>
        <p:nvSpPr>
          <p:cNvPr id="31" name="Rectangle 30">
            <a:extLst>
              <a:ext uri="{FF2B5EF4-FFF2-40B4-BE49-F238E27FC236}">
                <a16:creationId xmlns:a16="http://schemas.microsoft.com/office/drawing/2014/main" id="{1625EABD-8D87-7619-C339-5CEF6C3E1392}"/>
              </a:ext>
            </a:extLst>
          </p:cNvPr>
          <p:cNvSpPr/>
          <p:nvPr/>
        </p:nvSpPr>
        <p:spPr>
          <a:xfrm>
            <a:off x="2431462" y="2776043"/>
            <a:ext cx="1589314" cy="1084705"/>
          </a:xfrm>
          <a:prstGeom prst="rect">
            <a:avLst/>
          </a:prstGeom>
          <a:solidFill>
            <a:srgbClr val="E7F9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100" dirty="0">
                <a:solidFill>
                  <a:schemeClr val="tx1"/>
                </a:solidFill>
              </a:rPr>
              <a:t>2 of 3 criteria to be met: &lt;250 employees; &lt;EUR50m revenue; &lt;25m assets)</a:t>
            </a:r>
          </a:p>
          <a:p>
            <a:endParaRPr lang="en-GB" sz="1100" dirty="0">
              <a:solidFill>
                <a:schemeClr val="tx1"/>
              </a:solidFill>
            </a:endParaRPr>
          </a:p>
          <a:p>
            <a:pPr algn="ctr"/>
            <a:r>
              <a:rPr lang="en-GB" sz="1100" b="1" i="1" dirty="0">
                <a:solidFill>
                  <a:schemeClr val="accent1">
                    <a:lumMod val="50000"/>
                  </a:schemeClr>
                </a:solidFill>
              </a:rPr>
              <a:t>See Section 2</a:t>
            </a:r>
          </a:p>
        </p:txBody>
      </p:sp>
      <p:sp>
        <p:nvSpPr>
          <p:cNvPr id="32" name="Rectangle 31">
            <a:extLst>
              <a:ext uri="{FF2B5EF4-FFF2-40B4-BE49-F238E27FC236}">
                <a16:creationId xmlns:a16="http://schemas.microsoft.com/office/drawing/2014/main" id="{E0D1BB87-3A77-DC57-ED54-7B862F76E50C}"/>
              </a:ext>
            </a:extLst>
          </p:cNvPr>
          <p:cNvSpPr/>
          <p:nvPr/>
        </p:nvSpPr>
        <p:spPr>
          <a:xfrm>
            <a:off x="2431460" y="4250293"/>
            <a:ext cx="1589314" cy="41412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b="1" dirty="0"/>
              <a:t>Large Rental Companies</a:t>
            </a:r>
          </a:p>
        </p:txBody>
      </p:sp>
      <p:sp>
        <p:nvSpPr>
          <p:cNvPr id="33" name="Rectangle 32">
            <a:extLst>
              <a:ext uri="{FF2B5EF4-FFF2-40B4-BE49-F238E27FC236}">
                <a16:creationId xmlns:a16="http://schemas.microsoft.com/office/drawing/2014/main" id="{B6746B7B-EB63-08DD-D662-E66E2D907421}"/>
              </a:ext>
            </a:extLst>
          </p:cNvPr>
          <p:cNvSpPr/>
          <p:nvPr/>
        </p:nvSpPr>
        <p:spPr>
          <a:xfrm>
            <a:off x="2431461" y="4651636"/>
            <a:ext cx="1589314" cy="934545"/>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100" dirty="0">
                <a:solidFill>
                  <a:schemeClr val="tx1"/>
                </a:solidFill>
              </a:rPr>
              <a:t>2 of 3 criteria: &gt;250 employees; &gt;EUR50m revenue; &gt;25m assets</a:t>
            </a:r>
          </a:p>
          <a:p>
            <a:endParaRPr lang="en-GB" sz="1100" dirty="0">
              <a:solidFill>
                <a:schemeClr val="tx1"/>
              </a:solidFill>
            </a:endParaRPr>
          </a:p>
          <a:p>
            <a:pPr algn="ctr"/>
            <a:r>
              <a:rPr lang="en-GB" sz="1100" b="1" i="1" dirty="0">
                <a:solidFill>
                  <a:schemeClr val="accent6"/>
                </a:solidFill>
              </a:rPr>
              <a:t>See Section 3</a:t>
            </a:r>
          </a:p>
        </p:txBody>
      </p:sp>
      <p:cxnSp>
        <p:nvCxnSpPr>
          <p:cNvPr id="36" name="Straight Arrow Connector 35">
            <a:extLst>
              <a:ext uri="{FF2B5EF4-FFF2-40B4-BE49-F238E27FC236}">
                <a16:creationId xmlns:a16="http://schemas.microsoft.com/office/drawing/2014/main" id="{83C31192-3536-3D42-5F71-177F49DB8602}"/>
              </a:ext>
            </a:extLst>
          </p:cNvPr>
          <p:cNvCxnSpPr/>
          <p:nvPr/>
        </p:nvCxnSpPr>
        <p:spPr>
          <a:xfrm>
            <a:off x="4008647" y="2991721"/>
            <a:ext cx="469810" cy="0"/>
          </a:xfrm>
          <a:prstGeom prst="straightConnector1">
            <a:avLst/>
          </a:prstGeom>
          <a:ln w="28575">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CAC58A03-ED17-E4E0-28E8-834EA892EE07}"/>
              </a:ext>
            </a:extLst>
          </p:cNvPr>
          <p:cNvCxnSpPr/>
          <p:nvPr/>
        </p:nvCxnSpPr>
        <p:spPr>
          <a:xfrm>
            <a:off x="4020774" y="4967479"/>
            <a:ext cx="469810" cy="0"/>
          </a:xfrm>
          <a:prstGeom prst="straightConnector1">
            <a:avLst/>
          </a:prstGeom>
          <a:ln w="28575">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BB7C7894-1C6D-3A92-55B5-806BA7F20374}"/>
              </a:ext>
            </a:extLst>
          </p:cNvPr>
          <p:cNvSpPr/>
          <p:nvPr/>
        </p:nvSpPr>
        <p:spPr>
          <a:xfrm>
            <a:off x="4490583" y="2366151"/>
            <a:ext cx="1739991" cy="1208946"/>
          </a:xfrm>
          <a:prstGeom prst="rect">
            <a:avLst/>
          </a:prstGeom>
          <a:solidFill>
            <a:schemeClr val="accent4"/>
          </a:solidFill>
          <a:ln>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dirty="0"/>
              <a:t>Is your organisation aiming for a minimum “getting started” sustainability reporting compliance or interested in a good/best practice, more in-depth disclosure?</a:t>
            </a:r>
          </a:p>
        </p:txBody>
      </p:sp>
      <p:sp>
        <p:nvSpPr>
          <p:cNvPr id="41" name="Rectangle 40">
            <a:extLst>
              <a:ext uri="{FF2B5EF4-FFF2-40B4-BE49-F238E27FC236}">
                <a16:creationId xmlns:a16="http://schemas.microsoft.com/office/drawing/2014/main" id="{CBCF98E5-7D6E-5C55-2490-E17F9A2D6143}"/>
              </a:ext>
            </a:extLst>
          </p:cNvPr>
          <p:cNvSpPr/>
          <p:nvPr/>
        </p:nvSpPr>
        <p:spPr>
          <a:xfrm>
            <a:off x="4490583" y="4258734"/>
            <a:ext cx="1739991" cy="1208946"/>
          </a:xfrm>
          <a:prstGeom prst="rect">
            <a:avLst/>
          </a:prstGeom>
          <a:solidFill>
            <a:schemeClr val="accent4"/>
          </a:solidFill>
          <a:ln>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dirty="0"/>
              <a:t>Is your organisation aiming to comply with EU sustainability regulation or interested in making a good/best practice CSRD disclosure?</a:t>
            </a:r>
          </a:p>
        </p:txBody>
      </p:sp>
      <p:sp>
        <p:nvSpPr>
          <p:cNvPr id="47" name="Rectangle 46">
            <a:extLst>
              <a:ext uri="{FF2B5EF4-FFF2-40B4-BE49-F238E27FC236}">
                <a16:creationId xmlns:a16="http://schemas.microsoft.com/office/drawing/2014/main" id="{6BEB806C-6032-662E-8730-01BE88A8FC5D}"/>
              </a:ext>
            </a:extLst>
          </p:cNvPr>
          <p:cNvSpPr/>
          <p:nvPr/>
        </p:nvSpPr>
        <p:spPr>
          <a:xfrm>
            <a:off x="6954880" y="3144776"/>
            <a:ext cx="2620800" cy="740915"/>
          </a:xfrm>
          <a:prstGeom prst="rect">
            <a:avLst/>
          </a:prstGeom>
          <a:solidFill>
            <a:srgbClr val="E7F9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GB" sz="1100" dirty="0">
                <a:solidFill>
                  <a:schemeClr val="tx1"/>
                </a:solidFill>
              </a:rPr>
              <a:t>SME members wishing to enhance their sustainability indicators or cover all those potentially required by stakeholders may also wish to add Comprehensive KPIs.</a:t>
            </a:r>
          </a:p>
        </p:txBody>
      </p:sp>
      <p:sp>
        <p:nvSpPr>
          <p:cNvPr id="5" name="TextBox 4">
            <a:extLst>
              <a:ext uri="{FF2B5EF4-FFF2-40B4-BE49-F238E27FC236}">
                <a16:creationId xmlns:a16="http://schemas.microsoft.com/office/drawing/2014/main" id="{DB2FA62E-36F6-E8D2-27B2-168864DA996F}"/>
              </a:ext>
            </a:extLst>
          </p:cNvPr>
          <p:cNvSpPr txBox="1"/>
          <p:nvPr/>
        </p:nvSpPr>
        <p:spPr>
          <a:xfrm>
            <a:off x="1871059" y="2309550"/>
            <a:ext cx="524868" cy="261610"/>
          </a:xfrm>
          <a:prstGeom prst="rect">
            <a:avLst/>
          </a:prstGeom>
          <a:noFill/>
        </p:spPr>
        <p:txBody>
          <a:bodyPr wrap="square" rtlCol="0">
            <a:spAutoFit/>
          </a:bodyPr>
          <a:lstStyle/>
          <a:p>
            <a:r>
              <a:rPr lang="en-GB" sz="1100" dirty="0"/>
              <a:t>SME</a:t>
            </a:r>
          </a:p>
        </p:txBody>
      </p:sp>
      <p:cxnSp>
        <p:nvCxnSpPr>
          <p:cNvPr id="19" name="Connector: Elbow 18">
            <a:extLst>
              <a:ext uri="{FF2B5EF4-FFF2-40B4-BE49-F238E27FC236}">
                <a16:creationId xmlns:a16="http://schemas.microsoft.com/office/drawing/2014/main" id="{D032B5BC-88BF-9C86-18AF-D86A9BA75628}"/>
              </a:ext>
            </a:extLst>
          </p:cNvPr>
          <p:cNvCxnSpPr>
            <a:cxnSpLocks/>
          </p:cNvCxnSpPr>
          <p:nvPr/>
        </p:nvCxnSpPr>
        <p:spPr>
          <a:xfrm flipV="1">
            <a:off x="6223693" y="2421410"/>
            <a:ext cx="696685" cy="393106"/>
          </a:xfrm>
          <a:prstGeom prst="bentConnector3">
            <a:avLst/>
          </a:prstGeom>
          <a:ln w="28575">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nector: Elbow 20">
            <a:extLst>
              <a:ext uri="{FF2B5EF4-FFF2-40B4-BE49-F238E27FC236}">
                <a16:creationId xmlns:a16="http://schemas.microsoft.com/office/drawing/2014/main" id="{98402104-9395-47BB-AABC-08701BFE4753}"/>
              </a:ext>
            </a:extLst>
          </p:cNvPr>
          <p:cNvCxnSpPr>
            <a:cxnSpLocks/>
          </p:cNvCxnSpPr>
          <p:nvPr/>
        </p:nvCxnSpPr>
        <p:spPr>
          <a:xfrm>
            <a:off x="6237122" y="3098563"/>
            <a:ext cx="696685" cy="388358"/>
          </a:xfrm>
          <a:prstGeom prst="bentConnector3">
            <a:avLst/>
          </a:prstGeom>
          <a:ln w="28575">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nector: Elbow 22">
            <a:extLst>
              <a:ext uri="{FF2B5EF4-FFF2-40B4-BE49-F238E27FC236}">
                <a16:creationId xmlns:a16="http://schemas.microsoft.com/office/drawing/2014/main" id="{C51D3609-E509-D324-1E99-FFF45AA5373A}"/>
              </a:ext>
            </a:extLst>
          </p:cNvPr>
          <p:cNvCxnSpPr>
            <a:cxnSpLocks/>
          </p:cNvCxnSpPr>
          <p:nvPr/>
        </p:nvCxnSpPr>
        <p:spPr>
          <a:xfrm flipV="1">
            <a:off x="6223693" y="4389167"/>
            <a:ext cx="696685" cy="393106"/>
          </a:xfrm>
          <a:prstGeom prst="bentConnector3">
            <a:avLst/>
          </a:prstGeom>
          <a:ln w="28575">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nector: Elbow 23">
            <a:extLst>
              <a:ext uri="{FF2B5EF4-FFF2-40B4-BE49-F238E27FC236}">
                <a16:creationId xmlns:a16="http://schemas.microsoft.com/office/drawing/2014/main" id="{A871ABA1-08CE-CA89-47DB-3F1BF434B31D}"/>
              </a:ext>
            </a:extLst>
          </p:cNvPr>
          <p:cNvCxnSpPr>
            <a:cxnSpLocks/>
          </p:cNvCxnSpPr>
          <p:nvPr/>
        </p:nvCxnSpPr>
        <p:spPr>
          <a:xfrm>
            <a:off x="6215945" y="5085343"/>
            <a:ext cx="696685" cy="388358"/>
          </a:xfrm>
          <a:prstGeom prst="bentConnector3">
            <a:avLst/>
          </a:prstGeom>
          <a:ln w="28575">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CE84366-6C41-FFA1-4A89-EAB0469BEA9B}"/>
              </a:ext>
            </a:extLst>
          </p:cNvPr>
          <p:cNvSpPr txBox="1"/>
          <p:nvPr/>
        </p:nvSpPr>
        <p:spPr>
          <a:xfrm>
            <a:off x="1590113" y="4288170"/>
            <a:ext cx="956751" cy="430887"/>
          </a:xfrm>
          <a:prstGeom prst="rect">
            <a:avLst/>
          </a:prstGeom>
          <a:noFill/>
        </p:spPr>
        <p:txBody>
          <a:bodyPr wrap="square" rtlCol="0">
            <a:spAutoFit/>
          </a:bodyPr>
          <a:lstStyle/>
          <a:p>
            <a:r>
              <a:rPr lang="en-GB" sz="1100" dirty="0"/>
              <a:t>Large undertaking</a:t>
            </a:r>
          </a:p>
        </p:txBody>
      </p:sp>
      <p:sp>
        <p:nvSpPr>
          <p:cNvPr id="27" name="TextBox 26">
            <a:extLst>
              <a:ext uri="{FF2B5EF4-FFF2-40B4-BE49-F238E27FC236}">
                <a16:creationId xmlns:a16="http://schemas.microsoft.com/office/drawing/2014/main" id="{A99A020D-CD5D-74BB-36B5-60BBAC454640}"/>
              </a:ext>
            </a:extLst>
          </p:cNvPr>
          <p:cNvSpPr txBox="1"/>
          <p:nvPr/>
        </p:nvSpPr>
        <p:spPr>
          <a:xfrm>
            <a:off x="6209090" y="2103217"/>
            <a:ext cx="752747" cy="261610"/>
          </a:xfrm>
          <a:prstGeom prst="rect">
            <a:avLst/>
          </a:prstGeom>
          <a:noFill/>
        </p:spPr>
        <p:txBody>
          <a:bodyPr wrap="square" rtlCol="0">
            <a:spAutoFit/>
          </a:bodyPr>
          <a:lstStyle/>
          <a:p>
            <a:r>
              <a:rPr lang="en-GB" sz="1100" dirty="0"/>
              <a:t>Minimum </a:t>
            </a:r>
          </a:p>
        </p:txBody>
      </p:sp>
      <p:sp>
        <p:nvSpPr>
          <p:cNvPr id="28" name="TextBox 27">
            <a:extLst>
              <a:ext uri="{FF2B5EF4-FFF2-40B4-BE49-F238E27FC236}">
                <a16:creationId xmlns:a16="http://schemas.microsoft.com/office/drawing/2014/main" id="{E3F6CA5C-658C-EAAF-7A8D-C488B64E45E3}"/>
              </a:ext>
            </a:extLst>
          </p:cNvPr>
          <p:cNvSpPr txBox="1"/>
          <p:nvPr/>
        </p:nvSpPr>
        <p:spPr>
          <a:xfrm>
            <a:off x="6215945" y="3477126"/>
            <a:ext cx="857676" cy="430887"/>
          </a:xfrm>
          <a:prstGeom prst="rect">
            <a:avLst/>
          </a:prstGeom>
          <a:noFill/>
        </p:spPr>
        <p:txBody>
          <a:bodyPr wrap="square" rtlCol="0">
            <a:spAutoFit/>
          </a:bodyPr>
          <a:lstStyle/>
          <a:p>
            <a:r>
              <a:rPr lang="en-GB" sz="1100" dirty="0"/>
              <a:t>Good/best practice </a:t>
            </a:r>
          </a:p>
        </p:txBody>
      </p:sp>
      <p:sp>
        <p:nvSpPr>
          <p:cNvPr id="29" name="TextBox 28">
            <a:extLst>
              <a:ext uri="{FF2B5EF4-FFF2-40B4-BE49-F238E27FC236}">
                <a16:creationId xmlns:a16="http://schemas.microsoft.com/office/drawing/2014/main" id="{EA36C782-0BAC-E81D-E4B1-B1C714827411}"/>
              </a:ext>
            </a:extLst>
          </p:cNvPr>
          <p:cNvSpPr txBox="1"/>
          <p:nvPr/>
        </p:nvSpPr>
        <p:spPr>
          <a:xfrm>
            <a:off x="6237122" y="4070974"/>
            <a:ext cx="752747" cy="261610"/>
          </a:xfrm>
          <a:prstGeom prst="rect">
            <a:avLst/>
          </a:prstGeom>
          <a:noFill/>
        </p:spPr>
        <p:txBody>
          <a:bodyPr wrap="square" rtlCol="0">
            <a:spAutoFit/>
          </a:bodyPr>
          <a:lstStyle/>
          <a:p>
            <a:r>
              <a:rPr lang="en-GB" sz="1100" dirty="0"/>
              <a:t>Minimum </a:t>
            </a:r>
          </a:p>
        </p:txBody>
      </p:sp>
      <p:sp>
        <p:nvSpPr>
          <p:cNvPr id="34" name="TextBox 33">
            <a:extLst>
              <a:ext uri="{FF2B5EF4-FFF2-40B4-BE49-F238E27FC236}">
                <a16:creationId xmlns:a16="http://schemas.microsoft.com/office/drawing/2014/main" id="{BE7A31EC-18C8-906E-8AE3-36DB38420EE2}"/>
              </a:ext>
            </a:extLst>
          </p:cNvPr>
          <p:cNvSpPr txBox="1"/>
          <p:nvPr/>
        </p:nvSpPr>
        <p:spPr>
          <a:xfrm>
            <a:off x="6182745" y="5479846"/>
            <a:ext cx="857676" cy="430887"/>
          </a:xfrm>
          <a:prstGeom prst="rect">
            <a:avLst/>
          </a:prstGeom>
          <a:noFill/>
        </p:spPr>
        <p:txBody>
          <a:bodyPr wrap="square" rtlCol="0">
            <a:spAutoFit/>
          </a:bodyPr>
          <a:lstStyle/>
          <a:p>
            <a:r>
              <a:rPr lang="en-GB" sz="1100" dirty="0"/>
              <a:t>Good/best practice</a:t>
            </a:r>
          </a:p>
        </p:txBody>
      </p:sp>
      <p:sp>
        <p:nvSpPr>
          <p:cNvPr id="35" name="Rectangle 34">
            <a:extLst>
              <a:ext uri="{FF2B5EF4-FFF2-40B4-BE49-F238E27FC236}">
                <a16:creationId xmlns:a16="http://schemas.microsoft.com/office/drawing/2014/main" id="{523AB57F-F147-901A-409E-426543BD8BC4}"/>
              </a:ext>
            </a:extLst>
          </p:cNvPr>
          <p:cNvSpPr/>
          <p:nvPr/>
        </p:nvSpPr>
        <p:spPr>
          <a:xfrm>
            <a:off x="9819216" y="52209"/>
            <a:ext cx="1119717" cy="236091"/>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800" b="1" dirty="0"/>
              <a:t>SMEs</a:t>
            </a:r>
          </a:p>
        </p:txBody>
      </p:sp>
      <p:sp>
        <p:nvSpPr>
          <p:cNvPr id="37" name="Rectangle 36">
            <a:extLst>
              <a:ext uri="{FF2B5EF4-FFF2-40B4-BE49-F238E27FC236}">
                <a16:creationId xmlns:a16="http://schemas.microsoft.com/office/drawing/2014/main" id="{DF75E6F4-65C1-98A6-BB79-D0A4DAB486D0}"/>
              </a:ext>
            </a:extLst>
          </p:cNvPr>
          <p:cNvSpPr/>
          <p:nvPr/>
        </p:nvSpPr>
        <p:spPr>
          <a:xfrm>
            <a:off x="10938933" y="52209"/>
            <a:ext cx="1119717" cy="236091"/>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800" b="1" dirty="0"/>
              <a:t>Large Undertakings</a:t>
            </a:r>
          </a:p>
        </p:txBody>
      </p:sp>
      <p:sp>
        <p:nvSpPr>
          <p:cNvPr id="38" name="Rectangle 37">
            <a:extLst>
              <a:ext uri="{FF2B5EF4-FFF2-40B4-BE49-F238E27FC236}">
                <a16:creationId xmlns:a16="http://schemas.microsoft.com/office/drawing/2014/main" id="{8DC925E7-7993-871D-51D7-F30C1D264DC9}"/>
              </a:ext>
            </a:extLst>
          </p:cNvPr>
          <p:cNvSpPr/>
          <p:nvPr/>
        </p:nvSpPr>
        <p:spPr>
          <a:xfrm>
            <a:off x="9819215" y="301076"/>
            <a:ext cx="1119717" cy="304178"/>
          </a:xfrm>
          <a:prstGeom prst="rect">
            <a:avLst/>
          </a:prstGeom>
          <a:solidFill>
            <a:srgbClr val="E7F9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800" b="1" dirty="0">
                <a:solidFill>
                  <a:schemeClr val="tx1"/>
                </a:solidFill>
              </a:rPr>
              <a:t>(a) Basic</a:t>
            </a:r>
          </a:p>
          <a:p>
            <a:r>
              <a:rPr lang="en-GB" sz="800" b="1" dirty="0">
                <a:solidFill>
                  <a:schemeClr val="tx1"/>
                </a:solidFill>
              </a:rPr>
              <a:t>(b) Comprehensive</a:t>
            </a:r>
          </a:p>
        </p:txBody>
      </p:sp>
      <p:sp>
        <p:nvSpPr>
          <p:cNvPr id="44" name="Rectangle 43">
            <a:extLst>
              <a:ext uri="{FF2B5EF4-FFF2-40B4-BE49-F238E27FC236}">
                <a16:creationId xmlns:a16="http://schemas.microsoft.com/office/drawing/2014/main" id="{7112E8E3-BAB2-C74B-31C1-E89E8BD6C168}"/>
              </a:ext>
            </a:extLst>
          </p:cNvPr>
          <p:cNvSpPr/>
          <p:nvPr/>
        </p:nvSpPr>
        <p:spPr>
          <a:xfrm>
            <a:off x="10938933" y="301076"/>
            <a:ext cx="1119717" cy="304178"/>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800" b="1" dirty="0">
                <a:solidFill>
                  <a:schemeClr val="tx1"/>
                </a:solidFill>
              </a:rPr>
              <a:t>(a) Basic</a:t>
            </a:r>
          </a:p>
          <a:p>
            <a:r>
              <a:rPr lang="en-GB" sz="800" b="1" dirty="0">
                <a:solidFill>
                  <a:schemeClr val="tx1"/>
                </a:solidFill>
              </a:rPr>
              <a:t>(b) Comprehensive</a:t>
            </a:r>
          </a:p>
        </p:txBody>
      </p:sp>
      <p:sp>
        <p:nvSpPr>
          <p:cNvPr id="6" name="Slide Number Placeholder 4">
            <a:extLst>
              <a:ext uri="{FF2B5EF4-FFF2-40B4-BE49-F238E27FC236}">
                <a16:creationId xmlns:a16="http://schemas.microsoft.com/office/drawing/2014/main" id="{D83CD9EC-C9E5-9808-6810-FD2EFD7A7AB4}"/>
              </a:ext>
            </a:extLst>
          </p:cNvPr>
          <p:cNvSpPr>
            <a:spLocks noGrp="1"/>
          </p:cNvSpPr>
          <p:nvPr>
            <p:ph type="sldNum" sz="quarter" idx="4"/>
          </p:nvPr>
        </p:nvSpPr>
        <p:spPr>
          <a:xfrm>
            <a:off x="579636" y="6385555"/>
            <a:ext cx="2714919" cy="365125"/>
          </a:xfrm>
        </p:spPr>
        <p:txBody>
          <a:bodyPr/>
          <a:lstStyle/>
          <a:p>
            <a:fld id="{3F8E7432-9A93-4FF1-8E8F-582AF910147E}" type="slidenum">
              <a:rPr lang="en-GB" smtClean="0"/>
              <a:pPr/>
              <a:t>5</a:t>
            </a:fld>
            <a:endParaRPr lang="en-GB" dirty="0"/>
          </a:p>
        </p:txBody>
      </p:sp>
    </p:spTree>
    <p:extLst>
      <p:ext uri="{BB962C8B-B14F-4D97-AF65-F5344CB8AC3E}">
        <p14:creationId xmlns:p14="http://schemas.microsoft.com/office/powerpoint/2010/main" val="5830551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9E45C8-9517-F816-AF3D-05813798B186}"/>
            </a:ext>
          </a:extLst>
        </p:cNvPr>
        <p:cNvGrpSpPr/>
        <p:nvPr/>
      </p:nvGrpSpPr>
      <p:grpSpPr>
        <a:xfrm>
          <a:off x="0" y="0"/>
          <a:ext cx="0" cy="0"/>
          <a:chOff x="0" y="0"/>
          <a:chExt cx="0" cy="0"/>
        </a:xfrm>
      </p:grpSpPr>
      <p:grpSp>
        <p:nvGrpSpPr>
          <p:cNvPr id="19" name="Group 18">
            <a:extLst>
              <a:ext uri="{FF2B5EF4-FFF2-40B4-BE49-F238E27FC236}">
                <a16:creationId xmlns:a16="http://schemas.microsoft.com/office/drawing/2014/main" id="{17B62830-055B-0F25-45BE-5D9A74034606}"/>
              </a:ext>
            </a:extLst>
          </p:cNvPr>
          <p:cNvGrpSpPr/>
          <p:nvPr/>
        </p:nvGrpSpPr>
        <p:grpSpPr>
          <a:xfrm>
            <a:off x="-2874742" y="-21772"/>
            <a:ext cx="13455647" cy="6897772"/>
            <a:chOff x="-3059795" y="-21772"/>
            <a:chExt cx="13455647" cy="6897772"/>
          </a:xfrm>
        </p:grpSpPr>
        <p:pic>
          <p:nvPicPr>
            <p:cNvPr id="1030" name="Picture 6" descr="Free White Windmill Under Blue and White Sky at Daytime Stock Photo">
              <a:extLst>
                <a:ext uri="{FF2B5EF4-FFF2-40B4-BE49-F238E27FC236}">
                  <a16:creationId xmlns:a16="http://schemas.microsoft.com/office/drawing/2014/main" id="{4AD8C937-F436-AF11-77C3-ED6C0DA111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2842083" y="0"/>
              <a:ext cx="108077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Parallelogram 6">
              <a:extLst>
                <a:ext uri="{FF2B5EF4-FFF2-40B4-BE49-F238E27FC236}">
                  <a16:creationId xmlns:a16="http://schemas.microsoft.com/office/drawing/2014/main" id="{EB3EF2CA-53D4-A140-54F2-85CE621F7981}"/>
                </a:ext>
              </a:extLst>
            </p:cNvPr>
            <p:cNvSpPr/>
            <p:nvPr/>
          </p:nvSpPr>
          <p:spPr>
            <a:xfrm flipH="1">
              <a:off x="-3059795" y="0"/>
              <a:ext cx="8303984" cy="6876000"/>
            </a:xfrm>
            <a:prstGeom prst="parallelogram">
              <a:avLst>
                <a:gd name="adj" fmla="val 22966"/>
              </a:avLst>
            </a:prstGeom>
            <a:solidFill>
              <a:srgbClr val="0584A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algn="r"/>
              <a:endParaRPr lang="en-GB" sz="6000"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6" name="Parallelogram 5">
              <a:extLst>
                <a:ext uri="{FF2B5EF4-FFF2-40B4-BE49-F238E27FC236}">
                  <a16:creationId xmlns:a16="http://schemas.microsoft.com/office/drawing/2014/main" id="{68FCFF64-F9EC-3FB7-4B2E-B44C2D143CCD}"/>
                </a:ext>
              </a:extLst>
            </p:cNvPr>
            <p:cNvSpPr/>
            <p:nvPr/>
          </p:nvSpPr>
          <p:spPr>
            <a:xfrm flipH="1">
              <a:off x="3608609" y="-21772"/>
              <a:ext cx="6787243" cy="6897772"/>
            </a:xfrm>
            <a:prstGeom prst="parallelogram">
              <a:avLst>
                <a:gd name="adj" fmla="val 23274"/>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 name="Oval 56">
            <a:extLst>
              <a:ext uri="{FF2B5EF4-FFF2-40B4-BE49-F238E27FC236}">
                <a16:creationId xmlns:a16="http://schemas.microsoft.com/office/drawing/2014/main" id="{CF42D634-F8D5-AF67-2C5D-69C84390E2C4}"/>
              </a:ext>
            </a:extLst>
          </p:cNvPr>
          <p:cNvSpPr/>
          <p:nvPr/>
        </p:nvSpPr>
        <p:spPr>
          <a:xfrm>
            <a:off x="5126427" y="1348434"/>
            <a:ext cx="824284" cy="800919"/>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i="1" dirty="0">
                <a:latin typeface="Calibri Light" panose="020F0302020204030204" pitchFamily="34" charset="0"/>
                <a:ea typeface="Calibri Light" panose="020F0302020204030204" pitchFamily="34" charset="0"/>
                <a:cs typeface="Calibri Light" panose="020F0302020204030204" pitchFamily="34" charset="0"/>
              </a:rPr>
              <a:t>1</a:t>
            </a:r>
          </a:p>
        </p:txBody>
      </p:sp>
      <p:sp>
        <p:nvSpPr>
          <p:cNvPr id="5" name="CuadroTexto 78">
            <a:extLst>
              <a:ext uri="{FF2B5EF4-FFF2-40B4-BE49-F238E27FC236}">
                <a16:creationId xmlns:a16="http://schemas.microsoft.com/office/drawing/2014/main" id="{A4053524-EF54-7656-C82D-FC8E7D523EF6}"/>
              </a:ext>
            </a:extLst>
          </p:cNvPr>
          <p:cNvSpPr txBox="1"/>
          <p:nvPr/>
        </p:nvSpPr>
        <p:spPr>
          <a:xfrm>
            <a:off x="6107492" y="1394950"/>
            <a:ext cx="5541029" cy="707886"/>
          </a:xfrm>
          <a:prstGeom prst="rect">
            <a:avLst/>
          </a:prstGeom>
          <a:noFill/>
        </p:spPr>
        <p:txBody>
          <a:bodyPr wrap="square">
            <a:spAutoFit/>
          </a:bodyPr>
          <a:lstStyle>
            <a:defPPr>
              <a:defRPr lang="en-US"/>
            </a:defPPr>
            <a:lvl1pPr>
              <a:defRPr sz="2000" b="1">
                <a:solidFill>
                  <a:schemeClr val="bg1">
                    <a:lumMod val="75000"/>
                  </a:schemeClr>
                </a:solidFill>
                <a:latin typeface="Telefonica Sans Medium" panose="02000003020000060003" pitchFamily="50" charset="0"/>
              </a:defRPr>
            </a:lvl1pPr>
          </a:lstStyle>
          <a:p>
            <a:r>
              <a:rPr lang="en-GB" dirty="0">
                <a:solidFill>
                  <a:schemeClr val="tx1">
                    <a:lumMod val="65000"/>
                    <a:lumOff val="35000"/>
                  </a:schemeClr>
                </a:solidFill>
              </a:rPr>
              <a:t>Introduction to Sustainability KPI Framework Version 3.0 </a:t>
            </a:r>
            <a:endParaRPr lang="en-US" dirty="0">
              <a:solidFill>
                <a:schemeClr val="tx1">
                  <a:lumMod val="65000"/>
                  <a:lumOff val="35000"/>
                </a:schemeClr>
              </a:solidFill>
            </a:endParaRPr>
          </a:p>
        </p:txBody>
      </p:sp>
      <p:sp>
        <p:nvSpPr>
          <p:cNvPr id="8" name="Oval 56">
            <a:extLst>
              <a:ext uri="{FF2B5EF4-FFF2-40B4-BE49-F238E27FC236}">
                <a16:creationId xmlns:a16="http://schemas.microsoft.com/office/drawing/2014/main" id="{5A76CC17-66A1-FF54-F93D-52BA5EDC011E}"/>
              </a:ext>
            </a:extLst>
          </p:cNvPr>
          <p:cNvSpPr/>
          <p:nvPr/>
        </p:nvSpPr>
        <p:spPr>
          <a:xfrm>
            <a:off x="5114936" y="2423151"/>
            <a:ext cx="824284" cy="8009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i="1" dirty="0">
                <a:latin typeface="Calibri Light" panose="020F0302020204030204" pitchFamily="34" charset="0"/>
                <a:ea typeface="Calibri Light" panose="020F0302020204030204" pitchFamily="34" charset="0"/>
                <a:cs typeface="Calibri Light" panose="020F0302020204030204" pitchFamily="34" charset="0"/>
              </a:rPr>
              <a:t>2</a:t>
            </a:r>
            <a:endParaRPr lang="en-GB" sz="3600" i="1"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9" name="CuadroTexto 78">
            <a:extLst>
              <a:ext uri="{FF2B5EF4-FFF2-40B4-BE49-F238E27FC236}">
                <a16:creationId xmlns:a16="http://schemas.microsoft.com/office/drawing/2014/main" id="{ADDB2232-1944-0B69-473D-9ABD4806A1B7}"/>
              </a:ext>
            </a:extLst>
          </p:cNvPr>
          <p:cNvSpPr txBox="1"/>
          <p:nvPr/>
        </p:nvSpPr>
        <p:spPr>
          <a:xfrm>
            <a:off x="6107491" y="2623555"/>
            <a:ext cx="5541029" cy="400110"/>
          </a:xfrm>
          <a:prstGeom prst="rect">
            <a:avLst/>
          </a:prstGeom>
          <a:noFill/>
        </p:spPr>
        <p:txBody>
          <a:bodyPr wrap="square">
            <a:spAutoFit/>
          </a:bodyPr>
          <a:lstStyle>
            <a:defPPr>
              <a:defRPr lang="en-US"/>
            </a:defPPr>
            <a:lvl1pPr>
              <a:defRPr sz="2000" b="1">
                <a:solidFill>
                  <a:schemeClr val="bg1">
                    <a:lumMod val="75000"/>
                  </a:schemeClr>
                </a:solidFill>
                <a:latin typeface="Telefonica Sans Medium" panose="02000003020000060003" pitchFamily="50" charset="0"/>
              </a:defRPr>
            </a:lvl1pPr>
          </a:lstStyle>
          <a:p>
            <a:r>
              <a:rPr lang="en-US" dirty="0">
                <a:solidFill>
                  <a:srgbClr val="0070C0"/>
                </a:solidFill>
              </a:rPr>
              <a:t>SME KPIs</a:t>
            </a:r>
          </a:p>
        </p:txBody>
      </p:sp>
      <p:sp>
        <p:nvSpPr>
          <p:cNvPr id="10" name="Oval 56">
            <a:extLst>
              <a:ext uri="{FF2B5EF4-FFF2-40B4-BE49-F238E27FC236}">
                <a16:creationId xmlns:a16="http://schemas.microsoft.com/office/drawing/2014/main" id="{53081375-658A-051B-DDFA-DC60AB3E95B0}"/>
              </a:ext>
            </a:extLst>
          </p:cNvPr>
          <p:cNvSpPr/>
          <p:nvPr/>
        </p:nvSpPr>
        <p:spPr>
          <a:xfrm>
            <a:off x="5114936" y="3497787"/>
            <a:ext cx="824284" cy="800919"/>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i="1" dirty="0">
                <a:latin typeface="Calibri Light" panose="020F0302020204030204" pitchFamily="34" charset="0"/>
                <a:ea typeface="Calibri Light" panose="020F0302020204030204" pitchFamily="34" charset="0"/>
                <a:cs typeface="Calibri Light" panose="020F0302020204030204" pitchFamily="34" charset="0"/>
              </a:rPr>
              <a:t>3</a:t>
            </a:r>
          </a:p>
        </p:txBody>
      </p:sp>
      <p:sp>
        <p:nvSpPr>
          <p:cNvPr id="11" name="CuadroTexto 78">
            <a:extLst>
              <a:ext uri="{FF2B5EF4-FFF2-40B4-BE49-F238E27FC236}">
                <a16:creationId xmlns:a16="http://schemas.microsoft.com/office/drawing/2014/main" id="{2F3FC71A-FE80-4420-D97D-D6854940885F}"/>
              </a:ext>
            </a:extLst>
          </p:cNvPr>
          <p:cNvSpPr txBox="1"/>
          <p:nvPr/>
        </p:nvSpPr>
        <p:spPr>
          <a:xfrm>
            <a:off x="6095999" y="3698231"/>
            <a:ext cx="5541029" cy="400110"/>
          </a:xfrm>
          <a:prstGeom prst="rect">
            <a:avLst/>
          </a:prstGeom>
          <a:noFill/>
        </p:spPr>
        <p:txBody>
          <a:bodyPr wrap="square">
            <a:spAutoFit/>
          </a:bodyPr>
          <a:lstStyle>
            <a:defPPr>
              <a:defRPr lang="en-US"/>
            </a:defPPr>
            <a:lvl1pPr>
              <a:defRPr sz="2000" b="1">
                <a:solidFill>
                  <a:schemeClr val="bg1">
                    <a:lumMod val="75000"/>
                  </a:schemeClr>
                </a:solidFill>
                <a:latin typeface="Telefonica Sans Medium" panose="02000003020000060003" pitchFamily="50" charset="0"/>
              </a:defRPr>
            </a:lvl1pPr>
          </a:lstStyle>
          <a:p>
            <a:r>
              <a:rPr lang="en-US" dirty="0">
                <a:solidFill>
                  <a:schemeClr val="tx1">
                    <a:lumMod val="65000"/>
                    <a:lumOff val="35000"/>
                  </a:schemeClr>
                </a:solidFill>
              </a:rPr>
              <a:t>Large Undertaking KPIs</a:t>
            </a:r>
          </a:p>
        </p:txBody>
      </p:sp>
      <p:sp>
        <p:nvSpPr>
          <p:cNvPr id="13" name="Oval 56">
            <a:extLst>
              <a:ext uri="{FF2B5EF4-FFF2-40B4-BE49-F238E27FC236}">
                <a16:creationId xmlns:a16="http://schemas.microsoft.com/office/drawing/2014/main" id="{D0E03F87-A90E-17CE-FFA1-7FD6269DAAE6}"/>
              </a:ext>
            </a:extLst>
          </p:cNvPr>
          <p:cNvSpPr/>
          <p:nvPr/>
        </p:nvSpPr>
        <p:spPr>
          <a:xfrm>
            <a:off x="5103445" y="4572504"/>
            <a:ext cx="824284" cy="800919"/>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i="1" dirty="0">
                <a:latin typeface="Calibri Light" panose="020F0302020204030204" pitchFamily="34" charset="0"/>
                <a:ea typeface="Calibri Light" panose="020F0302020204030204" pitchFamily="34" charset="0"/>
                <a:cs typeface="Calibri Light" panose="020F0302020204030204" pitchFamily="34" charset="0"/>
              </a:rPr>
              <a:t>4</a:t>
            </a:r>
            <a:endParaRPr lang="en-GB" sz="3600" i="1"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14" name="CuadroTexto 78">
            <a:extLst>
              <a:ext uri="{FF2B5EF4-FFF2-40B4-BE49-F238E27FC236}">
                <a16:creationId xmlns:a16="http://schemas.microsoft.com/office/drawing/2014/main" id="{CE6E7E7E-02C2-53D5-33D0-A4F973A81571}"/>
              </a:ext>
            </a:extLst>
          </p:cNvPr>
          <p:cNvSpPr txBox="1"/>
          <p:nvPr/>
        </p:nvSpPr>
        <p:spPr>
          <a:xfrm>
            <a:off x="6096000" y="4772908"/>
            <a:ext cx="5541029" cy="400110"/>
          </a:xfrm>
          <a:prstGeom prst="rect">
            <a:avLst/>
          </a:prstGeom>
          <a:noFill/>
        </p:spPr>
        <p:txBody>
          <a:bodyPr wrap="square">
            <a:spAutoFit/>
          </a:bodyPr>
          <a:lstStyle>
            <a:defPPr>
              <a:defRPr lang="en-US"/>
            </a:defPPr>
            <a:lvl1pPr>
              <a:defRPr sz="2000" b="1">
                <a:solidFill>
                  <a:schemeClr val="bg1">
                    <a:lumMod val="75000"/>
                  </a:schemeClr>
                </a:solidFill>
                <a:latin typeface="Telefonica Sans Medium" panose="02000003020000060003" pitchFamily="50" charset="0"/>
              </a:defRPr>
            </a:lvl1pPr>
          </a:lstStyle>
          <a:p>
            <a:r>
              <a:rPr lang="en-US" dirty="0">
                <a:solidFill>
                  <a:schemeClr val="tx1">
                    <a:lumMod val="65000"/>
                    <a:lumOff val="35000"/>
                  </a:schemeClr>
                </a:solidFill>
              </a:rPr>
              <a:t>KPI Framework Development Process</a:t>
            </a:r>
          </a:p>
        </p:txBody>
      </p:sp>
    </p:spTree>
    <p:extLst>
      <p:ext uri="{BB962C8B-B14F-4D97-AF65-F5344CB8AC3E}">
        <p14:creationId xmlns:p14="http://schemas.microsoft.com/office/powerpoint/2010/main" val="7762070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7009D9-D8A9-7D98-3A32-42AE7C3A18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10E376-AEDE-EEA6-E1D5-9CEBE34BC3C9}"/>
              </a:ext>
            </a:extLst>
          </p:cNvPr>
          <p:cNvSpPr>
            <a:spLocks noGrp="1"/>
          </p:cNvSpPr>
          <p:nvPr>
            <p:ph type="title"/>
          </p:nvPr>
        </p:nvSpPr>
        <p:spPr/>
        <p:txBody>
          <a:bodyPr/>
          <a:lstStyle/>
          <a:p>
            <a:r>
              <a:rPr lang="en-GB" dirty="0"/>
              <a:t>SME KPIs</a:t>
            </a:r>
          </a:p>
        </p:txBody>
      </p:sp>
      <p:sp>
        <p:nvSpPr>
          <p:cNvPr id="3" name="Text Placeholder 2">
            <a:extLst>
              <a:ext uri="{FF2B5EF4-FFF2-40B4-BE49-F238E27FC236}">
                <a16:creationId xmlns:a16="http://schemas.microsoft.com/office/drawing/2014/main" id="{D1AFDCC7-43EA-41E1-9F19-7C17FB555C18}"/>
              </a:ext>
            </a:extLst>
          </p:cNvPr>
          <p:cNvSpPr>
            <a:spLocks noGrp="1"/>
          </p:cNvSpPr>
          <p:nvPr>
            <p:ph type="body" sz="quarter" idx="10"/>
          </p:nvPr>
        </p:nvSpPr>
        <p:spPr/>
        <p:txBody>
          <a:bodyPr/>
          <a:lstStyle/>
          <a:p>
            <a:r>
              <a:rPr lang="en-GB" b="0" i="0" u="none" strike="noStrike" dirty="0">
                <a:solidFill>
                  <a:srgbClr val="0584AA"/>
                </a:solidFill>
                <a:effectLst/>
                <a:latin typeface="Calibri" panose="020F0502020204030204" pitchFamily="34" charset="0"/>
              </a:rPr>
              <a:t>Overview of SME KPI Lists</a:t>
            </a:r>
            <a:endParaRPr lang="en-GB" dirty="0"/>
          </a:p>
        </p:txBody>
      </p:sp>
      <p:sp>
        <p:nvSpPr>
          <p:cNvPr id="13" name="Rectangle 12">
            <a:extLst>
              <a:ext uri="{FF2B5EF4-FFF2-40B4-BE49-F238E27FC236}">
                <a16:creationId xmlns:a16="http://schemas.microsoft.com/office/drawing/2014/main" id="{FAF8D89F-EA87-995F-BFE6-5C7B444CAEC1}"/>
              </a:ext>
            </a:extLst>
          </p:cNvPr>
          <p:cNvSpPr/>
          <p:nvPr/>
        </p:nvSpPr>
        <p:spPr>
          <a:xfrm>
            <a:off x="9819216" y="52209"/>
            <a:ext cx="1119717" cy="236091"/>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800" b="1" dirty="0"/>
              <a:t>SMEs</a:t>
            </a:r>
          </a:p>
        </p:txBody>
      </p:sp>
      <p:sp>
        <p:nvSpPr>
          <p:cNvPr id="14" name="Rectangle 13">
            <a:extLst>
              <a:ext uri="{FF2B5EF4-FFF2-40B4-BE49-F238E27FC236}">
                <a16:creationId xmlns:a16="http://schemas.microsoft.com/office/drawing/2014/main" id="{12D55F59-1419-A440-A301-AA71B90E1EB3}"/>
              </a:ext>
            </a:extLst>
          </p:cNvPr>
          <p:cNvSpPr/>
          <p:nvPr/>
        </p:nvSpPr>
        <p:spPr>
          <a:xfrm>
            <a:off x="10938933" y="52209"/>
            <a:ext cx="1119717" cy="236091"/>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lumMod val="50000"/>
                    <a:lumOff val="50000"/>
                  </a:schemeClr>
                </a:solidFill>
              </a:rPr>
              <a:t>Large Undertakings</a:t>
            </a:r>
          </a:p>
        </p:txBody>
      </p:sp>
      <p:sp>
        <p:nvSpPr>
          <p:cNvPr id="15" name="Rectangle 14">
            <a:extLst>
              <a:ext uri="{FF2B5EF4-FFF2-40B4-BE49-F238E27FC236}">
                <a16:creationId xmlns:a16="http://schemas.microsoft.com/office/drawing/2014/main" id="{41EE65EA-302A-B8AC-E0C6-AD81F07E7B6F}"/>
              </a:ext>
            </a:extLst>
          </p:cNvPr>
          <p:cNvSpPr/>
          <p:nvPr/>
        </p:nvSpPr>
        <p:spPr>
          <a:xfrm>
            <a:off x="9819215" y="301076"/>
            <a:ext cx="1119717" cy="304178"/>
          </a:xfrm>
          <a:prstGeom prst="rect">
            <a:avLst/>
          </a:prstGeom>
          <a:solidFill>
            <a:srgbClr val="E7F9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800" b="1" dirty="0">
                <a:solidFill>
                  <a:schemeClr val="tx1"/>
                </a:solidFill>
              </a:rPr>
              <a:t>(a) Basic</a:t>
            </a:r>
          </a:p>
          <a:p>
            <a:r>
              <a:rPr lang="en-GB" sz="800" b="1" dirty="0">
                <a:solidFill>
                  <a:schemeClr val="tx1"/>
                </a:solidFill>
              </a:rPr>
              <a:t>(b) Comprehensive</a:t>
            </a:r>
          </a:p>
        </p:txBody>
      </p:sp>
      <p:sp>
        <p:nvSpPr>
          <p:cNvPr id="17" name="Rectangle 16">
            <a:extLst>
              <a:ext uri="{FF2B5EF4-FFF2-40B4-BE49-F238E27FC236}">
                <a16:creationId xmlns:a16="http://schemas.microsoft.com/office/drawing/2014/main" id="{70AB52B5-1AEA-42A9-F64E-532CE7D38170}"/>
              </a:ext>
            </a:extLst>
          </p:cNvPr>
          <p:cNvSpPr/>
          <p:nvPr/>
        </p:nvSpPr>
        <p:spPr>
          <a:xfrm>
            <a:off x="10938933" y="301076"/>
            <a:ext cx="1119717" cy="304178"/>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800" b="1" dirty="0">
                <a:solidFill>
                  <a:schemeClr val="tx1">
                    <a:lumMod val="50000"/>
                    <a:lumOff val="50000"/>
                  </a:schemeClr>
                </a:solidFill>
              </a:rPr>
              <a:t>(a) Basic</a:t>
            </a:r>
          </a:p>
          <a:p>
            <a:r>
              <a:rPr lang="en-GB" sz="800" b="1" dirty="0">
                <a:solidFill>
                  <a:schemeClr val="tx1">
                    <a:lumMod val="50000"/>
                    <a:lumOff val="50000"/>
                  </a:schemeClr>
                </a:solidFill>
              </a:rPr>
              <a:t>(b) Comprehensive</a:t>
            </a:r>
          </a:p>
        </p:txBody>
      </p:sp>
      <p:graphicFrame>
        <p:nvGraphicFramePr>
          <p:cNvPr id="4" name="Table 3">
            <a:extLst>
              <a:ext uri="{FF2B5EF4-FFF2-40B4-BE49-F238E27FC236}">
                <a16:creationId xmlns:a16="http://schemas.microsoft.com/office/drawing/2014/main" id="{2896446B-2135-9AC8-C4D1-8FAA0C76F710}"/>
              </a:ext>
            </a:extLst>
          </p:cNvPr>
          <p:cNvGraphicFramePr>
            <a:graphicFrameLocks noGrp="1"/>
          </p:cNvGraphicFramePr>
          <p:nvPr>
            <p:extLst>
              <p:ext uri="{D42A27DB-BD31-4B8C-83A1-F6EECF244321}">
                <p14:modId xmlns:p14="http://schemas.microsoft.com/office/powerpoint/2010/main" val="4176712780"/>
              </p:ext>
            </p:extLst>
          </p:nvPr>
        </p:nvGraphicFramePr>
        <p:xfrm>
          <a:off x="390525" y="1480688"/>
          <a:ext cx="11024760" cy="4902524"/>
        </p:xfrm>
        <a:graphic>
          <a:graphicData uri="http://schemas.openxmlformats.org/drawingml/2006/table">
            <a:tbl>
              <a:tblPr/>
              <a:tblGrid>
                <a:gridCol w="1442601">
                  <a:extLst>
                    <a:ext uri="{9D8B030D-6E8A-4147-A177-3AD203B41FA5}">
                      <a16:colId xmlns:a16="http://schemas.microsoft.com/office/drawing/2014/main" val="3129683119"/>
                    </a:ext>
                  </a:extLst>
                </a:gridCol>
                <a:gridCol w="7223788">
                  <a:extLst>
                    <a:ext uri="{9D8B030D-6E8A-4147-A177-3AD203B41FA5}">
                      <a16:colId xmlns:a16="http://schemas.microsoft.com/office/drawing/2014/main" val="3145816207"/>
                    </a:ext>
                  </a:extLst>
                </a:gridCol>
                <a:gridCol w="1132115">
                  <a:extLst>
                    <a:ext uri="{9D8B030D-6E8A-4147-A177-3AD203B41FA5}">
                      <a16:colId xmlns:a16="http://schemas.microsoft.com/office/drawing/2014/main" val="1016790709"/>
                    </a:ext>
                  </a:extLst>
                </a:gridCol>
                <a:gridCol w="1226256">
                  <a:extLst>
                    <a:ext uri="{9D8B030D-6E8A-4147-A177-3AD203B41FA5}">
                      <a16:colId xmlns:a16="http://schemas.microsoft.com/office/drawing/2014/main" val="2119054938"/>
                    </a:ext>
                  </a:extLst>
                </a:gridCol>
              </a:tblGrid>
              <a:tr h="479401">
                <a:tc>
                  <a:txBody>
                    <a:bodyPr/>
                    <a:lstStyle/>
                    <a:p>
                      <a:pPr algn="l" fontAlgn="b"/>
                      <a:r>
                        <a:rPr lang="en-GB" sz="1050" b="0" i="0" u="none" strike="noStrike" dirty="0">
                          <a:solidFill>
                            <a:srgbClr val="000000"/>
                          </a:solidFill>
                          <a:effectLst/>
                          <a:latin typeface="Calibri" panose="020F0502020204030204" pitchFamily="34" charset="0"/>
                        </a:rPr>
                        <a:t> </a:t>
                      </a:r>
                    </a:p>
                  </a:txBody>
                  <a:tcPr marL="3242" marR="3242" marT="3242" marB="0" anchor="b">
                    <a:lnL>
                      <a:noFill/>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200" b="1" i="0" u="none" strike="noStrike" dirty="0">
                          <a:solidFill>
                            <a:schemeClr val="bg1"/>
                          </a:solidFill>
                          <a:effectLst/>
                          <a:latin typeface="Calibri" panose="020F0502020204030204" pitchFamily="34" charset="0"/>
                        </a:rPr>
                        <a:t>Summary of KPI topic areas</a:t>
                      </a:r>
                    </a:p>
                  </a:txBody>
                  <a:tcPr marL="36000" marR="3242" marT="3242"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algn="ctr" fontAlgn="ctr"/>
                      <a:r>
                        <a:rPr lang="en-GB" sz="1100" b="1" i="0" u="none" strike="noStrike" dirty="0">
                          <a:solidFill>
                            <a:schemeClr val="bg1"/>
                          </a:solidFill>
                          <a:effectLst/>
                          <a:latin typeface="Calibri" panose="020F0502020204030204" pitchFamily="34" charset="0"/>
                        </a:rPr>
                        <a:t>Number of metrics in Basic Framework</a:t>
                      </a:r>
                    </a:p>
                  </a:txBody>
                  <a:tcPr marL="36000" marR="3242" marT="32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100" b="1" i="0" u="none" strike="noStrike" dirty="0">
                          <a:solidFill>
                            <a:schemeClr val="bg1"/>
                          </a:solidFill>
                          <a:effectLst/>
                          <a:latin typeface="Calibri" panose="020F0502020204030204" pitchFamily="34" charset="0"/>
                        </a:rPr>
                        <a:t>Numbers of metrics in Comprehensive Framework</a:t>
                      </a:r>
                    </a:p>
                  </a:txBody>
                  <a:tcPr marL="36000" marR="3242" marT="32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1736597713"/>
                  </a:ext>
                </a:extLst>
              </a:tr>
              <a:tr h="1338409">
                <a:tc>
                  <a:txBody>
                    <a:bodyPr/>
                    <a:lstStyle/>
                    <a:p>
                      <a:pPr algn="ctr" fontAlgn="ctr"/>
                      <a:r>
                        <a:rPr lang="en-GB" sz="1400" b="1" i="0" u="none" strike="noStrike" dirty="0">
                          <a:solidFill>
                            <a:schemeClr val="bg1"/>
                          </a:solidFill>
                          <a:effectLst/>
                          <a:latin typeface="Calibri" panose="020F0502020204030204" pitchFamily="34" charset="0"/>
                        </a:rPr>
                        <a:t>Environment</a:t>
                      </a:r>
                    </a:p>
                  </a:txBody>
                  <a:tcPr marL="3242" marR="3242" marT="324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5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1" i="0" u="none" strike="noStrike" dirty="0">
                          <a:solidFill>
                            <a:srgbClr val="000000"/>
                          </a:solidFill>
                          <a:effectLst/>
                          <a:latin typeface="Calibri" panose="020F0502020204030204" pitchFamily="34" charset="0"/>
                        </a:rPr>
                        <a:t>B3 – Energy and Greenhouse Gas Emissions </a:t>
                      </a:r>
                      <a:r>
                        <a:rPr lang="en-GB" sz="1100" b="0" i="0" u="none" strike="noStrike" dirty="0">
                          <a:solidFill>
                            <a:srgbClr val="000000"/>
                          </a:solidFill>
                          <a:effectLst/>
                          <a:latin typeface="Calibri" panose="020F0502020204030204" pitchFamily="34" charset="0"/>
                        </a:rPr>
                        <a:t>– covers organisation’s </a:t>
                      </a:r>
                      <a:r>
                        <a:rPr lang="en-GB" sz="1100" b="0" u="none" strike="noStrike" dirty="0">
                          <a:effectLst/>
                        </a:rPr>
                        <a:t>impact on climate through its energy usage and greenhouse gas emissions including energy consumption, scope 1 GHG emissions, </a:t>
                      </a:r>
                      <a:r>
                        <a:rPr lang="en-GB" sz="1100" b="0" dirty="0">
                          <a:effectLst/>
                        </a:rPr>
                        <a:t>Scope 2 Location-based GHG Emissions and GHG intensity</a:t>
                      </a:r>
                      <a:endParaRPr lang="en-GB" sz="1100" b="0" i="0" u="none" strike="noStrike" dirty="0">
                        <a:solidFill>
                          <a:srgbClr val="000000"/>
                        </a:solidFill>
                        <a:effectLst/>
                        <a:latin typeface="Calibri" panose="020F0502020204030204" pitchFamily="34" charset="0"/>
                      </a:endParaRPr>
                    </a:p>
                    <a:p>
                      <a:pPr marL="0" marR="0" lvl="0" indent="0" algn="l" defTabSz="914400" rtl="0" eaLnBrk="1" fontAlgn="ctr" latinLnBrk="0" hangingPunct="1">
                        <a:lnSpc>
                          <a:spcPct val="100000"/>
                        </a:lnSpc>
                        <a:spcBef>
                          <a:spcPts val="0"/>
                        </a:spcBef>
                        <a:spcAft>
                          <a:spcPts val="0"/>
                        </a:spcAft>
                        <a:buClrTx/>
                        <a:buSzTx/>
                        <a:buFontTx/>
                        <a:buNone/>
                        <a:tabLst/>
                        <a:defRPr/>
                      </a:pPr>
                      <a:endParaRPr lang="en-GB" sz="1100" b="0" i="0" u="none" strike="noStrike" dirty="0">
                        <a:solidFill>
                          <a:srgbClr val="000000"/>
                        </a:solidFill>
                        <a:effectLst/>
                        <a:latin typeface="Calibri" panose="020F0502020204030204" pitchFamily="34" charset="0"/>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en-GB" sz="1100" b="1" u="none" strike="noStrike" dirty="0">
                          <a:effectLst/>
                        </a:rPr>
                        <a:t>B7 - Resource use, Circular Economy and Waste Management </a:t>
                      </a:r>
                      <a:r>
                        <a:rPr lang="en-GB" sz="1100" b="0" u="none" strike="noStrike" dirty="0">
                          <a:effectLst/>
                        </a:rPr>
                        <a:t>– covers the application of circular economy principles; annual waste (non-hazardous and hazardous); annual waste recycled or reused, annual mass flow of relevant materials</a:t>
                      </a:r>
                      <a:endParaRPr lang="en-GB" sz="1100" b="0" i="0" u="none" strike="noStrike" dirty="0">
                        <a:solidFill>
                          <a:srgbClr val="000000"/>
                        </a:solidFill>
                        <a:effectLst/>
                        <a:latin typeface="Calibri" panose="020F0502020204030204" pitchFamily="34" charset="0"/>
                      </a:endParaRPr>
                    </a:p>
                    <a:p>
                      <a:pPr marL="0" marR="0" lvl="0" indent="0" algn="l" defTabSz="914400" rtl="0" eaLnBrk="1" fontAlgn="ctr" latinLnBrk="0" hangingPunct="1">
                        <a:lnSpc>
                          <a:spcPct val="100000"/>
                        </a:lnSpc>
                        <a:spcBef>
                          <a:spcPts val="0"/>
                        </a:spcBef>
                        <a:spcAft>
                          <a:spcPts val="0"/>
                        </a:spcAft>
                        <a:buClrTx/>
                        <a:buSzTx/>
                        <a:buFontTx/>
                        <a:buNone/>
                        <a:tabLst/>
                        <a:defRPr/>
                      </a:pPr>
                      <a:endParaRPr lang="en-GB" sz="1100" b="0" i="0" u="none" strike="noStrike" dirty="0">
                        <a:solidFill>
                          <a:srgbClr val="000000"/>
                        </a:solidFill>
                        <a:effectLst/>
                        <a:latin typeface="Calibri" panose="020F0502020204030204" pitchFamily="34" charset="0"/>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en-GB" sz="1100" b="1" i="1" u="none" strike="noStrike" dirty="0">
                          <a:solidFill>
                            <a:srgbClr val="000000"/>
                          </a:solidFill>
                          <a:effectLst/>
                          <a:latin typeface="Calibri" panose="020F0502020204030204" pitchFamily="34" charset="0"/>
                        </a:rPr>
                        <a:t>Comprehensive only – </a:t>
                      </a:r>
                      <a:r>
                        <a:rPr lang="en-GB" sz="1100" b="0" i="0" u="none" strike="noStrike" dirty="0">
                          <a:solidFill>
                            <a:srgbClr val="000000"/>
                          </a:solidFill>
                          <a:effectLst/>
                          <a:latin typeface="Calibri" panose="020F0502020204030204" pitchFamily="34" charset="0"/>
                        </a:rPr>
                        <a:t>scope 3 GHG emissions by category, scope 1,2,3 reduction targets and key carbon reduction actions</a:t>
                      </a:r>
                      <a:endParaRPr lang="en-GB" sz="1100" b="1" i="1" u="none" strike="noStrike" dirty="0">
                        <a:solidFill>
                          <a:srgbClr val="000000"/>
                        </a:solidFill>
                        <a:effectLst/>
                        <a:latin typeface="Calibri" panose="020F0502020204030204" pitchFamily="34" charset="0"/>
                      </a:endParaRPr>
                    </a:p>
                  </a:txBody>
                  <a:tcPr marL="36000" marR="36000" marT="36000" marB="36000" anchor="ctr">
                    <a:lnL w="1270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r>
                        <a:rPr lang="en-GB" sz="1200" b="1" dirty="0">
                          <a:solidFill>
                            <a:schemeClr val="tx1"/>
                          </a:solidFill>
                          <a:effectLst/>
                          <a:latin typeface="+mn-lt"/>
                        </a:rPr>
                        <a:t>8</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r>
                        <a:rPr lang="en-GB" sz="1200" b="1" dirty="0">
                          <a:solidFill>
                            <a:schemeClr val="tx1"/>
                          </a:solidFill>
                          <a:effectLst/>
                          <a:latin typeface="+mn-lt"/>
                        </a:rPr>
                        <a:t>12</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921789259"/>
                  </a:ext>
                </a:extLst>
              </a:tr>
              <a:tr h="1497186">
                <a:tc>
                  <a:txBody>
                    <a:bodyPr/>
                    <a:lstStyle/>
                    <a:p>
                      <a:pPr algn="ctr" fontAlgn="ctr"/>
                      <a:r>
                        <a:rPr lang="en-GB" sz="1400" b="1" i="0" u="none" strike="noStrike" dirty="0">
                          <a:solidFill>
                            <a:schemeClr val="bg1"/>
                          </a:solidFill>
                          <a:effectLst/>
                          <a:latin typeface="Calibri" panose="020F0502020204030204" pitchFamily="34" charset="0"/>
                        </a:rPr>
                        <a:t>Social</a:t>
                      </a:r>
                    </a:p>
                  </a:txBody>
                  <a:tcPr marL="3242" marR="3242" marT="324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5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1" u="none" strike="noStrike" dirty="0">
                          <a:effectLst/>
                        </a:rPr>
                        <a:t>B8 - Workforce, General Characteristics </a:t>
                      </a:r>
                      <a:r>
                        <a:rPr lang="en-GB" sz="1100" b="0" u="none" strike="noStrike" dirty="0">
                          <a:effectLst/>
                        </a:rPr>
                        <a:t>– covers the organisation’s workforce through disclosures of </a:t>
                      </a:r>
                      <a:r>
                        <a:rPr lang="en-GB" sz="1100" b="0" i="0" u="none" strike="noStrike" dirty="0">
                          <a:solidFill>
                            <a:srgbClr val="000000"/>
                          </a:solidFill>
                          <a:effectLst/>
                          <a:latin typeface="Calibri" panose="020F0502020204030204" pitchFamily="34" charset="0"/>
                        </a:rPr>
                        <a:t>employment contracts; employees by gender; country of employment contract; employee turnover </a:t>
                      </a:r>
                      <a:r>
                        <a:rPr lang="en-GB" sz="1100" b="0" i="0" u="none" strike="noStrike" kern="1200" dirty="0">
                          <a:solidFill>
                            <a:srgbClr val="000000"/>
                          </a:solidFill>
                          <a:effectLst/>
                          <a:latin typeface="Calibri" panose="020F0502020204030204" pitchFamily="34" charset="0"/>
                          <a:ea typeface="+mn-ea"/>
                          <a:cs typeface="+mn-cs"/>
                        </a:rPr>
                        <a:t>rate </a:t>
                      </a:r>
                    </a:p>
                    <a:p>
                      <a:pPr marL="0" marR="0" lvl="0" indent="0" algn="l" defTabSz="914400" rtl="0" eaLnBrk="1" fontAlgn="ctr" latinLnBrk="0" hangingPunct="1">
                        <a:lnSpc>
                          <a:spcPct val="100000"/>
                        </a:lnSpc>
                        <a:spcBef>
                          <a:spcPts val="0"/>
                        </a:spcBef>
                        <a:spcAft>
                          <a:spcPts val="0"/>
                        </a:spcAft>
                        <a:buClrTx/>
                        <a:buSzTx/>
                        <a:buFontTx/>
                        <a:buNone/>
                        <a:tabLst/>
                        <a:defRPr/>
                      </a:pPr>
                      <a:endParaRPr lang="en-GB" sz="1100" b="0" i="0" u="none" strike="noStrike" kern="1200" dirty="0">
                        <a:solidFill>
                          <a:srgbClr val="000000"/>
                        </a:solidFill>
                        <a:effectLst/>
                        <a:latin typeface="Calibri" panose="020F0502020204030204" pitchFamily="34" charset="0"/>
                        <a:ea typeface="+mn-ea"/>
                        <a:cs typeface="+mn-cs"/>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en-GB" sz="1100" b="1" u="none" strike="noStrike" dirty="0">
                          <a:effectLst/>
                        </a:rPr>
                        <a:t>B9 - Workforce, Health and Safety </a:t>
                      </a:r>
                      <a:r>
                        <a:rPr lang="en-GB" sz="1100" b="0" u="none" strike="noStrike" dirty="0">
                          <a:effectLst/>
                        </a:rPr>
                        <a:t>– covers </a:t>
                      </a:r>
                      <a:r>
                        <a:rPr lang="en-GB" sz="1100" b="0" i="0" u="none" strike="noStrike" dirty="0">
                          <a:solidFill>
                            <a:srgbClr val="000000"/>
                          </a:solidFill>
                          <a:effectLst/>
                          <a:latin typeface="Calibri" panose="020F0502020204030204" pitchFamily="34" charset="0"/>
                        </a:rPr>
                        <a:t>recordable work-related accidents and fatalities</a:t>
                      </a:r>
                    </a:p>
                    <a:p>
                      <a:pPr marL="0" marR="0" lvl="0" indent="0" algn="l" defTabSz="914400" rtl="0" eaLnBrk="1" fontAlgn="ctr" latinLnBrk="0" hangingPunct="1">
                        <a:lnSpc>
                          <a:spcPct val="100000"/>
                        </a:lnSpc>
                        <a:spcBef>
                          <a:spcPts val="0"/>
                        </a:spcBef>
                        <a:spcAft>
                          <a:spcPts val="0"/>
                        </a:spcAft>
                        <a:buClrTx/>
                        <a:buSzTx/>
                        <a:buFontTx/>
                        <a:buNone/>
                        <a:tabLst/>
                        <a:defRPr/>
                      </a:pPr>
                      <a:endParaRPr lang="en-GB" sz="1100" b="0" i="0" u="none" strike="noStrike" dirty="0">
                        <a:solidFill>
                          <a:srgbClr val="000000"/>
                        </a:solidFill>
                        <a:effectLst/>
                        <a:latin typeface="Calibri" panose="020F0502020204030204" pitchFamily="34" charset="0"/>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en-GB" sz="1100" b="1" i="0" u="none" strike="noStrike" dirty="0">
                          <a:solidFill>
                            <a:srgbClr val="000000"/>
                          </a:solidFill>
                          <a:effectLst/>
                          <a:latin typeface="Calibri" panose="020F0502020204030204" pitchFamily="34" charset="0"/>
                        </a:rPr>
                        <a:t>B</a:t>
                      </a:r>
                      <a:r>
                        <a:rPr lang="en-GB" sz="1100" b="1" u="none" strike="noStrike" dirty="0">
                          <a:effectLst/>
                        </a:rPr>
                        <a:t>10 - Workforce, Remuneration, Collective Bargaining and Training </a:t>
                      </a:r>
                      <a:r>
                        <a:rPr lang="en-GB" sz="1100" b="0" u="none" strike="noStrike" dirty="0">
                          <a:effectLst/>
                        </a:rPr>
                        <a:t>– </a:t>
                      </a:r>
                      <a:r>
                        <a:rPr lang="en-GB" sz="1100" b="0" i="0" u="none" strike="noStrike" dirty="0">
                          <a:solidFill>
                            <a:srgbClr val="000000"/>
                          </a:solidFill>
                          <a:effectLst/>
                          <a:latin typeface="Calibri" panose="020F0502020204030204" pitchFamily="34" charset="0"/>
                        </a:rPr>
                        <a:t>covers employees receiving pay equal to or above minimum wage; gender pay gap; collective bargaining; training hours, by gender </a:t>
                      </a:r>
                      <a:endParaRPr lang="en-GB" sz="1100" b="0" u="none" strike="noStrike" dirty="0">
                        <a:effectLst/>
                      </a:endParaRPr>
                    </a:p>
                    <a:p>
                      <a:pPr marL="0" marR="0" lvl="0" indent="0" algn="l" defTabSz="914400" rtl="0" eaLnBrk="1" fontAlgn="ctr" latinLnBrk="0" hangingPunct="1">
                        <a:lnSpc>
                          <a:spcPct val="100000"/>
                        </a:lnSpc>
                        <a:spcBef>
                          <a:spcPts val="0"/>
                        </a:spcBef>
                        <a:spcAft>
                          <a:spcPts val="0"/>
                        </a:spcAft>
                        <a:buClrTx/>
                        <a:buSzTx/>
                        <a:buFontTx/>
                        <a:buNone/>
                        <a:tabLst/>
                        <a:defRPr/>
                      </a:pPr>
                      <a:endParaRPr lang="en-GB" sz="1100" b="0" i="0" u="none" strike="noStrike" dirty="0">
                        <a:solidFill>
                          <a:srgbClr val="000000"/>
                        </a:solidFill>
                        <a:effectLst/>
                        <a:latin typeface="Calibri" panose="020F0502020204030204" pitchFamily="34" charset="0"/>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en-GB" sz="1100" b="1" i="1" u="none" strike="noStrike" dirty="0">
                          <a:solidFill>
                            <a:srgbClr val="000000"/>
                          </a:solidFill>
                          <a:effectLst/>
                          <a:latin typeface="Calibri" panose="020F0502020204030204" pitchFamily="34" charset="0"/>
                        </a:rPr>
                        <a:t>Comprehensive only – </a:t>
                      </a:r>
                      <a:r>
                        <a:rPr lang="en-GB" sz="1100" b="0" i="0" u="none" strike="noStrike" dirty="0">
                          <a:solidFill>
                            <a:srgbClr val="000000"/>
                          </a:solidFill>
                          <a:effectLst/>
                          <a:latin typeface="Calibri" panose="020F0502020204030204" pitchFamily="34" charset="0"/>
                        </a:rPr>
                        <a:t>male-female gender ratio, number of contractor and agency staff</a:t>
                      </a:r>
                    </a:p>
                  </a:txBody>
                  <a:tcPr marL="36000" marR="36000" marT="36000" marB="3600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200" b="1" i="0" u="none" strike="noStrike" kern="1200" dirty="0">
                          <a:solidFill>
                            <a:schemeClr val="tx1"/>
                          </a:solidFill>
                          <a:effectLst/>
                          <a:latin typeface="+mn-lt"/>
                          <a:ea typeface="+mn-ea"/>
                          <a:cs typeface="+mn-cs"/>
                        </a:rPr>
                        <a:t>10</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200" b="1" i="0" u="none" strike="noStrike" kern="1200" dirty="0">
                          <a:solidFill>
                            <a:schemeClr val="tx1"/>
                          </a:solidFill>
                          <a:effectLst/>
                          <a:latin typeface="+mn-lt"/>
                          <a:ea typeface="+mn-ea"/>
                          <a:cs typeface="+mn-cs"/>
                        </a:rPr>
                        <a:t>13</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17856871"/>
                  </a:ext>
                </a:extLst>
              </a:tr>
              <a:tr h="703301">
                <a:tc>
                  <a:txBody>
                    <a:bodyPr/>
                    <a:lstStyle/>
                    <a:p>
                      <a:pPr algn="ctr" fontAlgn="ctr"/>
                      <a:r>
                        <a:rPr lang="en-GB" sz="1400" b="1" i="0" u="none" strike="noStrike" dirty="0">
                          <a:solidFill>
                            <a:schemeClr val="bg1"/>
                          </a:solidFill>
                          <a:effectLst/>
                          <a:latin typeface="Calibri" panose="020F0502020204030204" pitchFamily="34" charset="0"/>
                        </a:rPr>
                        <a:t>Governance</a:t>
                      </a:r>
                    </a:p>
                  </a:txBody>
                  <a:tcPr marL="3242" marR="3242" marT="324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5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1" u="none" strike="noStrike" dirty="0">
                          <a:effectLst/>
                        </a:rPr>
                        <a:t>B11 - Business Conduct </a:t>
                      </a:r>
                      <a:r>
                        <a:rPr lang="en-GB" sz="1100" u="none" strike="noStrike" dirty="0">
                          <a:effectLst/>
                        </a:rPr>
                        <a:t>– covers the disclosure of convictions and fines for corruption and bribery - </a:t>
                      </a:r>
                      <a:r>
                        <a:rPr lang="en-GB" sz="1100" b="1" u="none" strike="noStrike" dirty="0">
                          <a:effectLst/>
                        </a:rPr>
                        <a:t>number of convictions </a:t>
                      </a:r>
                      <a:r>
                        <a:rPr lang="en-GB" sz="1100" u="none" strike="noStrike" dirty="0">
                          <a:effectLst/>
                        </a:rPr>
                        <a:t>and the </a:t>
                      </a:r>
                      <a:r>
                        <a:rPr lang="en-GB" sz="1100" b="1" u="none" strike="noStrike" dirty="0">
                          <a:effectLst/>
                        </a:rPr>
                        <a:t>total amount of fines </a:t>
                      </a:r>
                    </a:p>
                    <a:p>
                      <a:pPr marL="0" marR="0" lvl="0" indent="0" algn="l" defTabSz="914400" rtl="0" eaLnBrk="1" fontAlgn="ctr" latinLnBrk="0" hangingPunct="1">
                        <a:lnSpc>
                          <a:spcPct val="100000"/>
                        </a:lnSpc>
                        <a:spcBef>
                          <a:spcPts val="0"/>
                        </a:spcBef>
                        <a:spcAft>
                          <a:spcPts val="0"/>
                        </a:spcAft>
                        <a:buClrTx/>
                        <a:buSzTx/>
                        <a:buFontTx/>
                        <a:buNone/>
                        <a:tabLst/>
                        <a:defRPr/>
                      </a:pPr>
                      <a:endParaRPr lang="en-GB" sz="1100" b="1" i="0" u="none" strike="noStrike" dirty="0">
                        <a:solidFill>
                          <a:srgbClr val="000000"/>
                        </a:solidFill>
                        <a:effectLst/>
                        <a:latin typeface="Calibri" panose="020F0502020204030204" pitchFamily="34" charset="0"/>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en-GB" sz="1100" b="1" i="1" u="none" strike="noStrike" dirty="0">
                          <a:solidFill>
                            <a:srgbClr val="000000"/>
                          </a:solidFill>
                          <a:effectLst/>
                          <a:latin typeface="Calibri" panose="020F0502020204030204" pitchFamily="34" charset="0"/>
                        </a:rPr>
                        <a:t>Comprehensive only – </a:t>
                      </a:r>
                      <a:r>
                        <a:rPr lang="en-GB" sz="1100" b="0" i="0" u="none" strike="noStrike" dirty="0">
                          <a:solidFill>
                            <a:srgbClr val="000000"/>
                          </a:solidFill>
                          <a:effectLst/>
                          <a:latin typeface="Calibri" panose="020F0502020204030204" pitchFamily="34" charset="0"/>
                        </a:rPr>
                        <a:t>board gender diversity</a:t>
                      </a:r>
                    </a:p>
                  </a:txBody>
                  <a:tcPr marL="36000" marR="36000" marT="36000" marB="3600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200" b="1" i="0" u="none" strike="noStrike" dirty="0">
                          <a:solidFill>
                            <a:schemeClr val="tx1"/>
                          </a:solidFill>
                          <a:effectLst/>
                          <a:latin typeface="+mn-lt"/>
                        </a:rPr>
                        <a:t>2</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200" b="1" i="0" u="none" strike="noStrike" dirty="0">
                          <a:solidFill>
                            <a:schemeClr val="tx1"/>
                          </a:solidFill>
                          <a:effectLst/>
                          <a:latin typeface="+mn-lt"/>
                        </a:rPr>
                        <a:t>3</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79299191"/>
                  </a:ext>
                </a:extLst>
              </a:tr>
              <a:tr h="329961">
                <a:tc>
                  <a:txBody>
                    <a:bodyPr/>
                    <a:lstStyle/>
                    <a:p>
                      <a:pPr algn="ctr" fontAlgn="ctr"/>
                      <a:r>
                        <a:rPr lang="en-GB" sz="1400" b="1" i="0" u="none" strike="noStrike" dirty="0">
                          <a:solidFill>
                            <a:schemeClr val="bg1"/>
                          </a:solidFill>
                          <a:effectLst/>
                          <a:latin typeface="Calibri" panose="020F0502020204030204" pitchFamily="34" charset="0"/>
                        </a:rPr>
                        <a:t>Supplementary</a:t>
                      </a:r>
                    </a:p>
                  </a:txBody>
                  <a:tcPr marL="3242" marR="3242" marT="324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5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1" i="1" u="none" strike="noStrike" dirty="0">
                          <a:solidFill>
                            <a:srgbClr val="000000"/>
                          </a:solidFill>
                          <a:effectLst/>
                          <a:latin typeface="Calibri" panose="020F0502020204030204" pitchFamily="34" charset="0"/>
                        </a:rPr>
                        <a:t>Comprehensive only – </a:t>
                      </a:r>
                      <a:r>
                        <a:rPr lang="en-GB" sz="1100" b="0" i="0" u="none" strike="noStrike" dirty="0">
                          <a:solidFill>
                            <a:srgbClr val="000000"/>
                          </a:solidFill>
                          <a:effectLst/>
                          <a:latin typeface="Calibri" panose="020F0502020204030204" pitchFamily="34" charset="0"/>
                        </a:rPr>
                        <a:t>additional rental-specific KPIs in the areas of People, Training, Environment and Supply Chain</a:t>
                      </a:r>
                    </a:p>
                  </a:txBody>
                  <a:tcPr marL="36000" marR="36000" marT="36000" marB="3600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200" b="1" i="0" u="none" strike="noStrike" dirty="0">
                          <a:solidFill>
                            <a:schemeClr val="tx1"/>
                          </a:solidFill>
                          <a:effectLst/>
                          <a:latin typeface="+mn-lt"/>
                        </a:rPr>
                        <a:t>N/A</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200" b="1" i="0" u="none" strike="noStrike" dirty="0">
                          <a:solidFill>
                            <a:schemeClr val="tx1"/>
                          </a:solidFill>
                          <a:effectLst/>
                          <a:latin typeface="+mn-lt"/>
                        </a:rPr>
                        <a:t>6</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539041768"/>
                  </a:ext>
                </a:extLst>
              </a:tr>
              <a:tr h="329961">
                <a:tc gridSpan="2">
                  <a:txBody>
                    <a:bodyPr/>
                    <a:lstStyle/>
                    <a:p>
                      <a:pPr algn="r" fontAlgn="ctr"/>
                      <a:r>
                        <a:rPr lang="en-GB" sz="1400" b="1" i="0" u="none" strike="noStrike" dirty="0">
                          <a:solidFill>
                            <a:schemeClr val="tx1"/>
                          </a:solidFill>
                          <a:effectLst/>
                          <a:latin typeface="Calibri" panose="020F0502020204030204" pitchFamily="34" charset="0"/>
                        </a:rPr>
                        <a:t> </a:t>
                      </a:r>
                    </a:p>
                  </a:txBody>
                  <a:tcPr marL="3242" marR="3242" marT="324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EF2CF"/>
                    </a:solidFill>
                  </a:tcPr>
                </a:tc>
                <a:tc h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en-GB" sz="1050" b="0" i="0" u="none" strike="noStrike" dirty="0">
                        <a:solidFill>
                          <a:srgbClr val="000000"/>
                        </a:solidFill>
                        <a:effectLst/>
                        <a:latin typeface="Calibri" panose="020F0502020204030204" pitchFamily="34" charset="0"/>
                      </a:endParaRPr>
                    </a:p>
                  </a:txBody>
                  <a:tcPr marL="36000" marR="36000" marT="36000" marB="3600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200" b="1" i="0" u="none" strike="noStrike" dirty="0">
                          <a:solidFill>
                            <a:schemeClr val="tx1"/>
                          </a:solidFill>
                          <a:effectLst/>
                          <a:latin typeface="+mn-lt"/>
                        </a:rPr>
                        <a:t>20</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200" b="1" i="0" u="none" strike="noStrike" dirty="0">
                          <a:solidFill>
                            <a:schemeClr val="tx1"/>
                          </a:solidFill>
                          <a:effectLst/>
                          <a:latin typeface="+mn-lt"/>
                        </a:rPr>
                        <a:t>34</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054458653"/>
                  </a:ext>
                </a:extLst>
              </a:tr>
            </a:tbl>
          </a:graphicData>
        </a:graphic>
      </p:graphicFrame>
      <p:sp>
        <p:nvSpPr>
          <p:cNvPr id="5" name="TextBox 4">
            <a:extLst>
              <a:ext uri="{FF2B5EF4-FFF2-40B4-BE49-F238E27FC236}">
                <a16:creationId xmlns:a16="http://schemas.microsoft.com/office/drawing/2014/main" id="{A48C7615-E72D-B2D8-DB3C-514325FC7767}"/>
              </a:ext>
            </a:extLst>
          </p:cNvPr>
          <p:cNvSpPr txBox="1"/>
          <p:nvPr/>
        </p:nvSpPr>
        <p:spPr>
          <a:xfrm>
            <a:off x="8386340" y="6077721"/>
            <a:ext cx="1432875" cy="307777"/>
          </a:xfrm>
          <a:prstGeom prst="rect">
            <a:avLst/>
          </a:prstGeom>
          <a:noFill/>
        </p:spPr>
        <p:txBody>
          <a:bodyPr wrap="square" rtlCol="0">
            <a:spAutoFit/>
          </a:bodyPr>
          <a:lstStyle/>
          <a:p>
            <a:r>
              <a:rPr lang="en-GB" sz="1400" b="1" dirty="0"/>
              <a:t>Total:</a:t>
            </a:r>
          </a:p>
        </p:txBody>
      </p:sp>
      <p:sp>
        <p:nvSpPr>
          <p:cNvPr id="6" name="Slide Number Placeholder 4">
            <a:extLst>
              <a:ext uri="{FF2B5EF4-FFF2-40B4-BE49-F238E27FC236}">
                <a16:creationId xmlns:a16="http://schemas.microsoft.com/office/drawing/2014/main" id="{6E8E04A3-C15B-0C9D-B3BB-0EC760873159}"/>
              </a:ext>
            </a:extLst>
          </p:cNvPr>
          <p:cNvSpPr>
            <a:spLocks noGrp="1"/>
          </p:cNvSpPr>
          <p:nvPr>
            <p:ph type="sldNum" sz="quarter" idx="4"/>
          </p:nvPr>
        </p:nvSpPr>
        <p:spPr>
          <a:xfrm>
            <a:off x="579636" y="6385555"/>
            <a:ext cx="2714919" cy="365125"/>
          </a:xfrm>
        </p:spPr>
        <p:txBody>
          <a:bodyPr/>
          <a:lstStyle/>
          <a:p>
            <a:fld id="{3F8E7432-9A93-4FF1-8E8F-582AF910147E}" type="slidenum">
              <a:rPr lang="en-GB" smtClean="0"/>
              <a:pPr/>
              <a:t>7</a:t>
            </a:fld>
            <a:endParaRPr lang="en-GB" dirty="0"/>
          </a:p>
        </p:txBody>
      </p:sp>
      <p:sp>
        <p:nvSpPr>
          <p:cNvPr id="7" name="Rectangle 6">
            <a:extLst>
              <a:ext uri="{FF2B5EF4-FFF2-40B4-BE49-F238E27FC236}">
                <a16:creationId xmlns:a16="http://schemas.microsoft.com/office/drawing/2014/main" id="{C4813B03-11F4-6CEC-9EE3-18B1CBC23C8C}"/>
              </a:ext>
            </a:extLst>
          </p:cNvPr>
          <p:cNvSpPr/>
          <p:nvPr/>
        </p:nvSpPr>
        <p:spPr>
          <a:xfrm>
            <a:off x="587604" y="1030739"/>
            <a:ext cx="11339718" cy="44760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400" dirty="0">
                <a:solidFill>
                  <a:schemeClr val="tx1"/>
                </a:solidFill>
              </a:rPr>
              <a:t>The below table summarises the KPIs included in the SME section of the KPI Framework</a:t>
            </a:r>
          </a:p>
        </p:txBody>
      </p:sp>
    </p:spTree>
    <p:extLst>
      <p:ext uri="{BB962C8B-B14F-4D97-AF65-F5344CB8AC3E}">
        <p14:creationId xmlns:p14="http://schemas.microsoft.com/office/powerpoint/2010/main" val="33269714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A46C4A-C629-4619-898B-FD55E57C22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22FED3-B362-16C2-A357-003E535F3215}"/>
              </a:ext>
            </a:extLst>
          </p:cNvPr>
          <p:cNvSpPr>
            <a:spLocks noGrp="1"/>
          </p:cNvSpPr>
          <p:nvPr>
            <p:ph type="title"/>
          </p:nvPr>
        </p:nvSpPr>
        <p:spPr/>
        <p:txBody>
          <a:bodyPr/>
          <a:lstStyle/>
          <a:p>
            <a:r>
              <a:rPr lang="en-GB" dirty="0"/>
              <a:t>SME KPIs</a:t>
            </a:r>
          </a:p>
        </p:txBody>
      </p:sp>
      <p:sp>
        <p:nvSpPr>
          <p:cNvPr id="3" name="Text Placeholder 2">
            <a:extLst>
              <a:ext uri="{FF2B5EF4-FFF2-40B4-BE49-F238E27FC236}">
                <a16:creationId xmlns:a16="http://schemas.microsoft.com/office/drawing/2014/main" id="{0186D490-C893-ACB8-0039-011F23C5C752}"/>
              </a:ext>
            </a:extLst>
          </p:cNvPr>
          <p:cNvSpPr>
            <a:spLocks noGrp="1"/>
          </p:cNvSpPr>
          <p:nvPr>
            <p:ph type="body" sz="quarter" idx="10"/>
          </p:nvPr>
        </p:nvSpPr>
        <p:spPr/>
        <p:txBody>
          <a:bodyPr/>
          <a:lstStyle/>
          <a:p>
            <a:r>
              <a:rPr lang="en-GB" dirty="0"/>
              <a:t>How to apply the SME KPI Lists</a:t>
            </a:r>
          </a:p>
        </p:txBody>
      </p:sp>
      <p:pic>
        <p:nvPicPr>
          <p:cNvPr id="15" name="Graphic 14">
            <a:extLst>
              <a:ext uri="{FF2B5EF4-FFF2-40B4-BE49-F238E27FC236}">
                <a16:creationId xmlns:a16="http://schemas.microsoft.com/office/drawing/2014/main" id="{139CCF29-BA66-50FF-9859-FCB881AC314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55698" y="9957427"/>
            <a:ext cx="679327" cy="679327"/>
          </a:xfrm>
          <a:prstGeom prst="rect">
            <a:avLst/>
          </a:prstGeom>
        </p:spPr>
      </p:pic>
      <p:sp>
        <p:nvSpPr>
          <p:cNvPr id="19" name="TextBox 18">
            <a:extLst>
              <a:ext uri="{FF2B5EF4-FFF2-40B4-BE49-F238E27FC236}">
                <a16:creationId xmlns:a16="http://schemas.microsoft.com/office/drawing/2014/main" id="{7B936E1E-77BF-3FCF-8B0E-C3A6AC74FB04}"/>
              </a:ext>
            </a:extLst>
          </p:cNvPr>
          <p:cNvSpPr txBox="1"/>
          <p:nvPr/>
        </p:nvSpPr>
        <p:spPr>
          <a:xfrm>
            <a:off x="15156963" y="8849681"/>
            <a:ext cx="1267422" cy="430887"/>
          </a:xfrm>
          <a:prstGeom prst="rect">
            <a:avLst/>
          </a:prstGeom>
          <a:noFill/>
        </p:spPr>
        <p:txBody>
          <a:bodyPr wrap="square" rtlCol="0">
            <a:spAutoFit/>
          </a:bodyPr>
          <a:lstStyle/>
          <a:p>
            <a:pPr lvl="0" algn="ctr"/>
            <a:r>
              <a:rPr lang="en-GB" sz="1100" dirty="0">
                <a:solidFill>
                  <a:schemeClr val="bg1"/>
                </a:solidFill>
              </a:rPr>
              <a:t>Existing ERA KPI Framework</a:t>
            </a:r>
          </a:p>
        </p:txBody>
      </p:sp>
      <p:sp>
        <p:nvSpPr>
          <p:cNvPr id="21" name="Rectangle 20">
            <a:extLst>
              <a:ext uri="{FF2B5EF4-FFF2-40B4-BE49-F238E27FC236}">
                <a16:creationId xmlns:a16="http://schemas.microsoft.com/office/drawing/2014/main" id="{D751191E-AA3C-605D-DA40-69DE595F9BE3}"/>
              </a:ext>
            </a:extLst>
          </p:cNvPr>
          <p:cNvSpPr/>
          <p:nvPr/>
        </p:nvSpPr>
        <p:spPr>
          <a:xfrm>
            <a:off x="573954" y="987803"/>
            <a:ext cx="11339718" cy="58600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400" dirty="0">
                <a:solidFill>
                  <a:schemeClr val="tx1"/>
                </a:solidFill>
              </a:rPr>
              <a:t>If your organisation is a Small or Medium Enterprise (SME), please refer to the tab ‘SME’ tab in the Excel file </a:t>
            </a:r>
            <a:r>
              <a:rPr lang="en-GB" sz="1400" i="1" dirty="0">
                <a:solidFill>
                  <a:schemeClr val="tx1"/>
                </a:solidFill>
              </a:rPr>
              <a:t>ERA Sustainability KPI Framework 3.0 Detailed KPI List</a:t>
            </a:r>
            <a:r>
              <a:rPr lang="en-GB" sz="1400" dirty="0">
                <a:solidFill>
                  <a:schemeClr val="tx1"/>
                </a:solidFill>
              </a:rPr>
              <a:t>. </a:t>
            </a:r>
          </a:p>
        </p:txBody>
      </p:sp>
      <p:sp>
        <p:nvSpPr>
          <p:cNvPr id="4" name="Rectangle 3">
            <a:extLst>
              <a:ext uri="{FF2B5EF4-FFF2-40B4-BE49-F238E27FC236}">
                <a16:creationId xmlns:a16="http://schemas.microsoft.com/office/drawing/2014/main" id="{8E2DDCD5-813D-326F-F252-127BEC4ED583}"/>
              </a:ext>
            </a:extLst>
          </p:cNvPr>
          <p:cNvSpPr/>
          <p:nvPr/>
        </p:nvSpPr>
        <p:spPr>
          <a:xfrm>
            <a:off x="9819216" y="52209"/>
            <a:ext cx="1119717" cy="236091"/>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800" b="1" dirty="0"/>
              <a:t>SMEs</a:t>
            </a:r>
          </a:p>
        </p:txBody>
      </p:sp>
      <p:sp>
        <p:nvSpPr>
          <p:cNvPr id="11" name="Rectangle 10">
            <a:extLst>
              <a:ext uri="{FF2B5EF4-FFF2-40B4-BE49-F238E27FC236}">
                <a16:creationId xmlns:a16="http://schemas.microsoft.com/office/drawing/2014/main" id="{C4E7C29A-48FF-8D51-523D-3B343B09AC59}"/>
              </a:ext>
            </a:extLst>
          </p:cNvPr>
          <p:cNvSpPr/>
          <p:nvPr/>
        </p:nvSpPr>
        <p:spPr>
          <a:xfrm>
            <a:off x="10938933" y="52209"/>
            <a:ext cx="1119717" cy="236091"/>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lumMod val="50000"/>
                    <a:lumOff val="50000"/>
                  </a:schemeClr>
                </a:solidFill>
              </a:rPr>
              <a:t>Large Undertakings</a:t>
            </a:r>
          </a:p>
        </p:txBody>
      </p:sp>
      <p:sp>
        <p:nvSpPr>
          <p:cNvPr id="13" name="Rectangle 12">
            <a:extLst>
              <a:ext uri="{FF2B5EF4-FFF2-40B4-BE49-F238E27FC236}">
                <a16:creationId xmlns:a16="http://schemas.microsoft.com/office/drawing/2014/main" id="{4F903B62-354D-6C0A-3CB9-F0D81234622E}"/>
              </a:ext>
            </a:extLst>
          </p:cNvPr>
          <p:cNvSpPr/>
          <p:nvPr/>
        </p:nvSpPr>
        <p:spPr>
          <a:xfrm>
            <a:off x="9819215" y="301076"/>
            <a:ext cx="1119717" cy="304178"/>
          </a:xfrm>
          <a:prstGeom prst="rect">
            <a:avLst/>
          </a:prstGeom>
          <a:solidFill>
            <a:srgbClr val="E7F9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800" b="1" dirty="0">
                <a:solidFill>
                  <a:schemeClr val="tx1"/>
                </a:solidFill>
              </a:rPr>
              <a:t>(a) Basic</a:t>
            </a:r>
          </a:p>
          <a:p>
            <a:r>
              <a:rPr lang="en-GB" sz="800" b="1" dirty="0">
                <a:solidFill>
                  <a:schemeClr val="tx1"/>
                </a:solidFill>
              </a:rPr>
              <a:t>(b) Comprehensive</a:t>
            </a:r>
          </a:p>
        </p:txBody>
      </p:sp>
      <p:sp>
        <p:nvSpPr>
          <p:cNvPr id="14" name="Rectangle 13">
            <a:extLst>
              <a:ext uri="{FF2B5EF4-FFF2-40B4-BE49-F238E27FC236}">
                <a16:creationId xmlns:a16="http://schemas.microsoft.com/office/drawing/2014/main" id="{BA3EA072-40A3-E839-5ACC-F0E1524D463C}"/>
              </a:ext>
            </a:extLst>
          </p:cNvPr>
          <p:cNvSpPr/>
          <p:nvPr/>
        </p:nvSpPr>
        <p:spPr>
          <a:xfrm>
            <a:off x="10938933" y="301076"/>
            <a:ext cx="1119717" cy="304178"/>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800" b="1" dirty="0">
                <a:solidFill>
                  <a:schemeClr val="tx1">
                    <a:lumMod val="50000"/>
                    <a:lumOff val="50000"/>
                  </a:schemeClr>
                </a:solidFill>
              </a:rPr>
              <a:t>(a) Basic</a:t>
            </a:r>
          </a:p>
          <a:p>
            <a:r>
              <a:rPr lang="en-GB" sz="800" b="1" dirty="0">
                <a:solidFill>
                  <a:schemeClr val="tx1">
                    <a:lumMod val="50000"/>
                    <a:lumOff val="50000"/>
                  </a:schemeClr>
                </a:solidFill>
              </a:rPr>
              <a:t>(b) Comprehensive</a:t>
            </a:r>
          </a:p>
        </p:txBody>
      </p:sp>
      <p:sp>
        <p:nvSpPr>
          <p:cNvPr id="8" name="Rectangle 7">
            <a:extLst>
              <a:ext uri="{FF2B5EF4-FFF2-40B4-BE49-F238E27FC236}">
                <a16:creationId xmlns:a16="http://schemas.microsoft.com/office/drawing/2014/main" id="{A460C21D-280F-8B0F-9612-413CEEF57F2E}"/>
              </a:ext>
            </a:extLst>
          </p:cNvPr>
          <p:cNvSpPr/>
          <p:nvPr/>
        </p:nvSpPr>
        <p:spPr>
          <a:xfrm>
            <a:off x="5157122" y="4513885"/>
            <a:ext cx="2601172" cy="345881"/>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900" b="1" dirty="0"/>
              <a:t>Columns I and J set out different requirements under SME basic v comprehensive:</a:t>
            </a:r>
          </a:p>
        </p:txBody>
      </p:sp>
      <p:sp>
        <p:nvSpPr>
          <p:cNvPr id="9" name="Rectangle 8">
            <a:extLst>
              <a:ext uri="{FF2B5EF4-FFF2-40B4-BE49-F238E27FC236}">
                <a16:creationId xmlns:a16="http://schemas.microsoft.com/office/drawing/2014/main" id="{15604160-5BA0-307C-E6F2-811644983BDA}"/>
              </a:ext>
            </a:extLst>
          </p:cNvPr>
          <p:cNvSpPr/>
          <p:nvPr/>
        </p:nvSpPr>
        <p:spPr>
          <a:xfrm>
            <a:off x="473205" y="4434434"/>
            <a:ext cx="1785427" cy="58600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rPr>
              <a:t>Snapshot from SME tab:</a:t>
            </a:r>
          </a:p>
        </p:txBody>
      </p:sp>
      <p:sp>
        <p:nvSpPr>
          <p:cNvPr id="16" name="Rectangle 15">
            <a:extLst>
              <a:ext uri="{FF2B5EF4-FFF2-40B4-BE49-F238E27FC236}">
                <a16:creationId xmlns:a16="http://schemas.microsoft.com/office/drawing/2014/main" id="{713357A8-A68E-F041-C90C-4712E32A0BF0}"/>
              </a:ext>
            </a:extLst>
          </p:cNvPr>
          <p:cNvSpPr/>
          <p:nvPr/>
        </p:nvSpPr>
        <p:spPr>
          <a:xfrm>
            <a:off x="7830183" y="4925493"/>
            <a:ext cx="3978063" cy="520108"/>
          </a:xfrm>
          <a:prstGeom prst="rect">
            <a:avLst/>
          </a:prstGeom>
          <a:solidFill>
            <a:schemeClr val="accent1">
              <a:lumMod val="50000"/>
            </a:schemeClr>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GB" kern="0" dirty="0">
                <a:solidFill>
                  <a:prstClr val="white"/>
                </a:solidFill>
                <a:latin typeface="Calibri" panose="020F0502020204030204"/>
              </a:rPr>
              <a:t>A</a:t>
            </a:r>
            <a:r>
              <a:rPr kumimoji="0" lang="en-GB" sz="1800" b="0" i="0" u="none" strike="noStrike" kern="0" cap="none" spc="0" normalizeH="0" baseline="0" noProof="0" dirty="0" err="1">
                <a:ln>
                  <a:noFill/>
                </a:ln>
                <a:solidFill>
                  <a:prstClr val="white"/>
                </a:solidFill>
                <a:effectLst/>
                <a:uLnTx/>
                <a:uFillTx/>
                <a:latin typeface="Calibri" panose="020F0502020204030204"/>
                <a:ea typeface="+mn-ea"/>
                <a:cs typeface="+mn-cs"/>
              </a:rPr>
              <a:t>dditional</a:t>
            </a:r>
            <a:r>
              <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rPr>
              <a:t> guidance</a:t>
            </a:r>
          </a:p>
        </p:txBody>
      </p:sp>
      <p:sp>
        <p:nvSpPr>
          <p:cNvPr id="17" name="Rectangle 16">
            <a:extLst>
              <a:ext uri="{FF2B5EF4-FFF2-40B4-BE49-F238E27FC236}">
                <a16:creationId xmlns:a16="http://schemas.microsoft.com/office/drawing/2014/main" id="{BE577836-BF09-CEF2-4500-DBF648DBB690}"/>
              </a:ext>
            </a:extLst>
          </p:cNvPr>
          <p:cNvSpPr/>
          <p:nvPr/>
        </p:nvSpPr>
        <p:spPr>
          <a:xfrm>
            <a:off x="7830183" y="5438669"/>
            <a:ext cx="4001619" cy="759106"/>
          </a:xfrm>
          <a:prstGeom prst="rect">
            <a:avLst/>
          </a:prstGeom>
          <a:solidFill>
            <a:srgbClr val="E7F9E7"/>
          </a:solidFill>
          <a:ln w="12700" cap="flat" cmpd="sng" algn="ctr">
            <a:noFill/>
            <a:prstDash val="solid"/>
            <a:miter lim="800000"/>
          </a:ln>
          <a:effectLst/>
        </p:spPr>
        <p:txBody>
          <a:bodyPr tIns="72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ea typeface="+mn-ea"/>
                <a:cs typeface="+mn-cs"/>
              </a:rPr>
              <a:t>The </a:t>
            </a:r>
            <a:r>
              <a:rPr lang="en-GB" sz="1200" kern="0" dirty="0">
                <a:solidFill>
                  <a:prstClr val="black"/>
                </a:solidFill>
                <a:latin typeface="Calibri" panose="020F0502020204030204"/>
              </a:rPr>
              <a:t>SME KPI list is based on the </a:t>
            </a:r>
            <a:r>
              <a:rPr lang="en-GB" sz="1200" kern="0" dirty="0">
                <a:solidFill>
                  <a:prstClr val="black"/>
                </a:solidFill>
                <a:latin typeface="Calibri" panose="020F0502020204030204"/>
                <a:hlinkClick r:id="rId4"/>
              </a:rPr>
              <a:t>Voluntary reporting standard for SMEs (VSME)</a:t>
            </a:r>
            <a:r>
              <a:rPr lang="en-GB" sz="1200" kern="0" dirty="0">
                <a:solidFill>
                  <a:prstClr val="black"/>
                </a:solidFill>
                <a:latin typeface="Calibri" panose="020F0502020204030204"/>
              </a:rPr>
              <a:t> Standard.</a:t>
            </a:r>
            <a:endParaRPr kumimoji="0" lang="en-GB" sz="12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FD129B4F-BD29-BF45-637A-C1E9EA8A94A0}"/>
              </a:ext>
            </a:extLst>
          </p:cNvPr>
          <p:cNvSpPr/>
          <p:nvPr/>
        </p:nvSpPr>
        <p:spPr>
          <a:xfrm>
            <a:off x="7842462" y="1522120"/>
            <a:ext cx="3978063" cy="564863"/>
          </a:xfrm>
          <a:prstGeom prst="rect">
            <a:avLst/>
          </a:prstGeom>
          <a:solidFill>
            <a:schemeClr val="accent1">
              <a:lumMod val="50000"/>
            </a:schemeClr>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rPr>
              <a:t>Guidance on specific topics/IRO exposure</a:t>
            </a:r>
          </a:p>
        </p:txBody>
      </p:sp>
      <p:sp>
        <p:nvSpPr>
          <p:cNvPr id="20" name="Rectangle 19">
            <a:extLst>
              <a:ext uri="{FF2B5EF4-FFF2-40B4-BE49-F238E27FC236}">
                <a16:creationId xmlns:a16="http://schemas.microsoft.com/office/drawing/2014/main" id="{C41C2330-D102-BE10-BA76-596A93AAE945}"/>
              </a:ext>
            </a:extLst>
          </p:cNvPr>
          <p:cNvSpPr/>
          <p:nvPr/>
        </p:nvSpPr>
        <p:spPr>
          <a:xfrm>
            <a:off x="7842462" y="2086983"/>
            <a:ext cx="3978063" cy="2782538"/>
          </a:xfrm>
          <a:prstGeom prst="rect">
            <a:avLst/>
          </a:prstGeom>
          <a:solidFill>
            <a:srgbClr val="E7F9E7"/>
          </a:solidFill>
          <a:ln w="12700" cap="flat" cmpd="sng" algn="ctr">
            <a:noFill/>
            <a:prstDash val="solid"/>
            <a:miter lim="800000"/>
          </a:ln>
          <a:effectLst/>
        </p:spPr>
        <p:txBody>
          <a:bodyPr tIns="72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ea typeface="+mn-ea"/>
                <a:cs typeface="+mn-cs"/>
              </a:rPr>
              <a:t>Companies wishing to report transparently should </a:t>
            </a:r>
            <a:r>
              <a:rPr lang="en-GB" sz="1200" kern="0" dirty="0">
                <a:solidFill>
                  <a:prstClr val="black"/>
                </a:solidFill>
                <a:latin typeface="Calibri" panose="020F0502020204030204"/>
              </a:rPr>
              <a:t>consider making </a:t>
            </a:r>
            <a:r>
              <a:rPr lang="en-GB" sz="1200" b="1" kern="0" dirty="0">
                <a:solidFill>
                  <a:prstClr val="black"/>
                </a:solidFill>
                <a:latin typeface="Calibri" panose="020F0502020204030204"/>
              </a:rPr>
              <a:t>organisation-specific disclosures </a:t>
            </a:r>
            <a:r>
              <a:rPr lang="en-GB" sz="1200" kern="0" dirty="0">
                <a:solidFill>
                  <a:prstClr val="black"/>
                </a:solidFill>
                <a:latin typeface="Calibri" panose="020F0502020204030204"/>
              </a:rPr>
              <a:t>if indicated by their CSR risk assessment</a:t>
            </a:r>
            <a:r>
              <a:rPr lang="en-GB" sz="1200" kern="0" dirty="0">
                <a:solidFill>
                  <a:schemeClr val="accent6"/>
                </a:solidFill>
                <a:latin typeface="Calibri" panose="020F0502020204030204"/>
              </a:rPr>
              <a:t>. </a:t>
            </a:r>
            <a:r>
              <a:rPr lang="en-GB" sz="1200" kern="0" dirty="0">
                <a:solidFill>
                  <a:prstClr val="black"/>
                </a:solidFill>
                <a:latin typeface="Calibri" panose="020F0502020204030204"/>
              </a:rPr>
              <a:t>For example:</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prstClr val="black"/>
              </a:solidFill>
              <a:effectLst/>
              <a:uLnTx/>
              <a:uFillTx/>
              <a:latin typeface="Calibri" panose="020F0502020204030204"/>
              <a:ea typeface="+mn-ea"/>
              <a:cs typeface="+mn-cs"/>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0" dirty="0">
                <a:solidFill>
                  <a:prstClr val="black"/>
                </a:solidFill>
                <a:latin typeface="Calibri" panose="020F0502020204030204"/>
              </a:rPr>
              <a:t>Companies operating or procuring from outside Europe, especially where </a:t>
            </a:r>
            <a:r>
              <a:rPr lang="en-GB" sz="1200" b="1" kern="0" dirty="0">
                <a:solidFill>
                  <a:prstClr val="black"/>
                </a:solidFill>
                <a:latin typeface="Calibri" panose="020F0502020204030204"/>
              </a:rPr>
              <a:t>low labour standards or corruption </a:t>
            </a:r>
            <a:r>
              <a:rPr lang="en-GB" sz="1200" kern="0" dirty="0">
                <a:solidFill>
                  <a:prstClr val="black"/>
                </a:solidFill>
                <a:latin typeface="Calibri" panose="020F0502020204030204"/>
              </a:rPr>
              <a:t>may exist, may consider additional disclosures relating to human rights or Anti-Bribery &amp; Corruption (ABC).</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0" cap="none" spc="0" normalizeH="0" baseline="0" noProof="0" dirty="0">
                <a:ln>
                  <a:noFill/>
                </a:ln>
                <a:solidFill>
                  <a:prstClr val="black"/>
                </a:solidFill>
                <a:effectLst/>
                <a:uLnTx/>
                <a:uFillTx/>
                <a:latin typeface="Calibri" panose="020F0502020204030204"/>
                <a:ea typeface="+mn-ea"/>
                <a:cs typeface="+mn-cs"/>
              </a:rPr>
              <a:t>Companies offering equipment which uses </a:t>
            </a:r>
            <a:r>
              <a:rPr kumimoji="0" lang="en-GB" sz="1200" b="1" i="0" u="none" strike="noStrike" kern="0" cap="none" spc="0" normalizeH="0" baseline="0" noProof="0" dirty="0">
                <a:ln>
                  <a:noFill/>
                </a:ln>
                <a:solidFill>
                  <a:prstClr val="black"/>
                </a:solidFill>
                <a:effectLst/>
                <a:uLnTx/>
                <a:uFillTx/>
                <a:latin typeface="Calibri" panose="020F0502020204030204"/>
                <a:ea typeface="+mn-ea"/>
                <a:cs typeface="+mn-cs"/>
              </a:rPr>
              <a:t>large amounts of water </a:t>
            </a:r>
            <a:r>
              <a:rPr kumimoji="0" lang="en-GB" sz="1200" b="0" i="0" u="none" strike="noStrike" kern="0" cap="none" spc="0" normalizeH="0" baseline="0" noProof="0" dirty="0">
                <a:ln>
                  <a:noFill/>
                </a:ln>
                <a:solidFill>
                  <a:prstClr val="black"/>
                </a:solidFill>
                <a:effectLst/>
                <a:uLnTx/>
                <a:uFillTx/>
                <a:latin typeface="Calibri" panose="020F0502020204030204"/>
                <a:ea typeface="+mn-ea"/>
                <a:cs typeface="+mn-cs"/>
              </a:rPr>
              <a:t>may wish to consider reporting on water-related metrics. </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0" dirty="0">
                <a:solidFill>
                  <a:prstClr val="black"/>
                </a:solidFill>
                <a:latin typeface="Calibri" panose="020F0502020204030204"/>
              </a:rPr>
              <a:t>Companies may wish to consider the </a:t>
            </a:r>
            <a:r>
              <a:rPr lang="en-GB" sz="1200" b="1" kern="0" dirty="0">
                <a:solidFill>
                  <a:prstClr val="black"/>
                </a:solidFill>
                <a:latin typeface="Calibri" panose="020F0502020204030204"/>
              </a:rPr>
              <a:t>wider downstream impact of the industries </a:t>
            </a:r>
            <a:r>
              <a:rPr lang="en-GB" sz="1200" kern="0" dirty="0">
                <a:solidFill>
                  <a:prstClr val="black"/>
                </a:solidFill>
                <a:latin typeface="Calibri" panose="020F0502020204030204"/>
              </a:rPr>
              <a:t>in which they offer their services e.g. Oil &amp; Gas</a:t>
            </a:r>
            <a:endParaRPr kumimoji="0" lang="en-GB" sz="12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29" name="Slide Number Placeholder 4">
            <a:extLst>
              <a:ext uri="{FF2B5EF4-FFF2-40B4-BE49-F238E27FC236}">
                <a16:creationId xmlns:a16="http://schemas.microsoft.com/office/drawing/2014/main" id="{039E6C3B-6E9D-8F13-9C85-2946AED53899}"/>
              </a:ext>
            </a:extLst>
          </p:cNvPr>
          <p:cNvSpPr>
            <a:spLocks noGrp="1"/>
          </p:cNvSpPr>
          <p:nvPr>
            <p:ph type="sldNum" sz="quarter" idx="4"/>
          </p:nvPr>
        </p:nvSpPr>
        <p:spPr>
          <a:xfrm>
            <a:off x="579636" y="6536473"/>
            <a:ext cx="2714919" cy="365125"/>
          </a:xfrm>
        </p:spPr>
        <p:txBody>
          <a:bodyPr/>
          <a:lstStyle/>
          <a:p>
            <a:fld id="{3F8E7432-9A93-4FF1-8E8F-582AF910147E}" type="slidenum">
              <a:rPr lang="en-GB" smtClean="0"/>
              <a:pPr/>
              <a:t>8</a:t>
            </a:fld>
            <a:endParaRPr lang="en-GB" dirty="0"/>
          </a:p>
        </p:txBody>
      </p:sp>
      <p:pic>
        <p:nvPicPr>
          <p:cNvPr id="26" name="Picture 25">
            <a:extLst>
              <a:ext uri="{FF2B5EF4-FFF2-40B4-BE49-F238E27FC236}">
                <a16:creationId xmlns:a16="http://schemas.microsoft.com/office/drawing/2014/main" id="{F6F4F6DE-1BF7-2D15-5B2F-CAA586690D5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2613" y="4925493"/>
            <a:ext cx="7135681" cy="1714954"/>
          </a:xfrm>
          <a:prstGeom prst="rect">
            <a:avLst/>
          </a:prstGeom>
        </p:spPr>
      </p:pic>
      <p:sp>
        <p:nvSpPr>
          <p:cNvPr id="27" name="Rectangle 26">
            <a:extLst>
              <a:ext uri="{FF2B5EF4-FFF2-40B4-BE49-F238E27FC236}">
                <a16:creationId xmlns:a16="http://schemas.microsoft.com/office/drawing/2014/main" id="{2D3CDCB3-4CDD-C312-4F0F-C23F32CD3221}"/>
              </a:ext>
            </a:extLst>
          </p:cNvPr>
          <p:cNvSpPr/>
          <p:nvPr/>
        </p:nvSpPr>
        <p:spPr>
          <a:xfrm>
            <a:off x="625238" y="1525916"/>
            <a:ext cx="7133056" cy="548607"/>
          </a:xfrm>
          <a:prstGeom prst="rect">
            <a:avLst/>
          </a:prstGeom>
          <a:solidFill>
            <a:schemeClr val="accent1">
              <a:lumMod val="5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rPr>
              <a:t>How to use the SME tab</a:t>
            </a:r>
          </a:p>
        </p:txBody>
      </p:sp>
      <p:sp>
        <p:nvSpPr>
          <p:cNvPr id="30" name="Rectangle 29">
            <a:extLst>
              <a:ext uri="{FF2B5EF4-FFF2-40B4-BE49-F238E27FC236}">
                <a16:creationId xmlns:a16="http://schemas.microsoft.com/office/drawing/2014/main" id="{F786DA4E-86B6-3091-1926-687D788C01D3}"/>
              </a:ext>
            </a:extLst>
          </p:cNvPr>
          <p:cNvSpPr/>
          <p:nvPr/>
        </p:nvSpPr>
        <p:spPr>
          <a:xfrm>
            <a:off x="622613" y="2074521"/>
            <a:ext cx="7135681" cy="2350256"/>
          </a:xfrm>
          <a:prstGeom prst="rect">
            <a:avLst/>
          </a:prstGeom>
          <a:solidFill>
            <a:srgbClr val="E7F9E7"/>
          </a:solidFill>
          <a:ln w="12700" cap="flat" cmpd="sng" algn="ctr">
            <a:noFill/>
            <a:prstDash val="solid"/>
            <a:miter lim="800000"/>
          </a:ln>
          <a:effectLst/>
        </p:spPr>
        <p:txBody>
          <a:bodyPr tIns="72000"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prstClr val="black"/>
                </a:solidFill>
                <a:effectLst/>
                <a:uLnTx/>
                <a:uFillTx/>
                <a:latin typeface="Calibri" panose="020F0502020204030204"/>
                <a:ea typeface="+mn-ea"/>
                <a:cs typeface="+mn-cs"/>
              </a:rPr>
              <a:t>Step 1. </a:t>
            </a:r>
            <a:r>
              <a:rPr kumimoji="0" lang="en-GB" sz="1200" b="0" i="0" u="none" strike="noStrike" kern="0" cap="none" spc="0" normalizeH="0" baseline="0" noProof="0" dirty="0">
                <a:ln>
                  <a:noFill/>
                </a:ln>
                <a:solidFill>
                  <a:prstClr val="black"/>
                </a:solidFill>
                <a:effectLst/>
                <a:uLnTx/>
                <a:uFillTx/>
                <a:latin typeface="Calibri" panose="020F0502020204030204"/>
                <a:ea typeface="+mn-ea"/>
                <a:cs typeface="+mn-cs"/>
              </a:rPr>
              <a:t>Use the decision tree on p5 to determine if your organisation </a:t>
            </a:r>
            <a:r>
              <a:rPr lang="en-GB" sz="1200" kern="0" dirty="0">
                <a:solidFill>
                  <a:prstClr val="black"/>
                </a:solidFill>
                <a:latin typeface="Calibri" panose="020F0502020204030204"/>
              </a:rPr>
              <a:t>uses</a:t>
            </a:r>
            <a:r>
              <a:rPr kumimoji="0" lang="en-GB" sz="1200" b="0" i="0" u="none" strike="noStrike" kern="0" cap="none" spc="0" normalizeH="0" baseline="0" noProof="0" dirty="0">
                <a:ln>
                  <a:noFill/>
                </a:ln>
                <a:solidFill>
                  <a:prstClr val="black"/>
                </a:solidFill>
                <a:effectLst/>
                <a:uLnTx/>
                <a:uFillTx/>
                <a:latin typeface="Calibri" panose="020F0502020204030204"/>
                <a:ea typeface="+mn-ea"/>
                <a:cs typeface="+mn-cs"/>
              </a:rPr>
              <a:t> the basic or comprehensive KPI list.</a:t>
            </a:r>
            <a:endParaRPr lang="en-GB" sz="1200" kern="0" dirty="0">
              <a:solidFill>
                <a:prstClr val="black"/>
              </a:solidFill>
              <a:latin typeface="Calibri" panose="020F0502020204030204"/>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prstClr val="black"/>
              </a:solidFill>
              <a:effectLst/>
              <a:uLnTx/>
              <a:uFillTx/>
              <a:latin typeface="Calibri" panose="020F0502020204030204"/>
              <a:ea typeface="+mn-ea"/>
              <a:cs typeface="+mn-cs"/>
            </a:endParaRPr>
          </a:p>
          <a:p>
            <a:pPr>
              <a:defRPr/>
            </a:pPr>
            <a:r>
              <a:rPr lang="en-GB" sz="1200" b="1" kern="0" dirty="0">
                <a:solidFill>
                  <a:prstClr val="black"/>
                </a:solidFill>
                <a:latin typeface="Calibri" panose="020F0502020204030204"/>
              </a:rPr>
              <a:t>Step 2. </a:t>
            </a:r>
            <a:r>
              <a:rPr lang="en-GB" sz="1200" kern="0" dirty="0">
                <a:solidFill>
                  <a:prstClr val="black"/>
                </a:solidFill>
                <a:latin typeface="Calibri" panose="020F0502020204030204"/>
              </a:rPr>
              <a:t>On the SME tab, filter in columns I and J to “Yes” to see all relevant KPIs (see screenshot below). Assess if any of these KPIs are not relevant for your organisation i.e. considering geographic location, service lines and any other factors that vary by company.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prstClr val="black"/>
              </a:solidFill>
              <a:effectLst/>
              <a:uLnTx/>
              <a:uFillTx/>
              <a:latin typeface="Calibri" panose="020F0502020204030204"/>
              <a:ea typeface="+mn-ea"/>
              <a:cs typeface="+mn-cs"/>
            </a:endParaRPr>
          </a:p>
          <a:p>
            <a:pPr>
              <a:defRPr/>
            </a:pPr>
            <a:r>
              <a:rPr lang="en-GB" sz="1200" b="1" kern="0" dirty="0">
                <a:solidFill>
                  <a:prstClr val="black"/>
                </a:solidFill>
                <a:latin typeface="Calibri" panose="020F0502020204030204"/>
              </a:rPr>
              <a:t>Step 3. </a:t>
            </a:r>
            <a:r>
              <a:rPr lang="en-GB" sz="1200" kern="0" dirty="0">
                <a:solidFill>
                  <a:prstClr val="black"/>
                </a:solidFill>
                <a:latin typeface="Calibri" panose="020F0502020204030204"/>
              </a:rPr>
              <a:t>Assess greyed out entries that have not been included but could be relevant</a:t>
            </a:r>
            <a:r>
              <a:rPr lang="en-GB" sz="1200" b="1" kern="0" dirty="0">
                <a:solidFill>
                  <a:prstClr val="black"/>
                </a:solidFill>
                <a:latin typeface="Calibri" panose="020F0502020204030204"/>
              </a:rPr>
              <a:t>. </a:t>
            </a:r>
            <a:r>
              <a:rPr lang="en-GB" sz="1200" kern="0" dirty="0">
                <a:solidFill>
                  <a:prstClr val="black"/>
                </a:solidFill>
                <a:latin typeface="Calibri" panose="020F0502020204030204"/>
              </a:rPr>
              <a:t>For example</a:t>
            </a:r>
            <a:r>
              <a:rPr lang="en-GB" sz="1200" i="1" kern="0" dirty="0">
                <a:solidFill>
                  <a:prstClr val="black"/>
                </a:solidFill>
                <a:latin typeface="Calibri" panose="020F0502020204030204"/>
              </a:rPr>
              <a:t>, B5 – Biodiversity</a:t>
            </a:r>
            <a:r>
              <a:rPr lang="en-GB" sz="1200" kern="0" dirty="0">
                <a:solidFill>
                  <a:prstClr val="black"/>
                </a:solidFill>
                <a:latin typeface="Calibri" panose="020F0502020204030204"/>
              </a:rPr>
              <a:t> is not included in either the basic and comprehensive list. However, if biodiversity loss or disruption to ecosystems for rental equipment is an area of risk at your organisation specifically, you may wish to consider making relevant disclosures.</a:t>
            </a:r>
          </a:p>
          <a:p>
            <a:pPr>
              <a:defRPr/>
            </a:pPr>
            <a:endParaRPr kumimoji="0" lang="en-GB" sz="1200" b="0" i="0" u="none" strike="noStrike" kern="0" cap="none" spc="0" normalizeH="0" baseline="0" noProof="0" dirty="0">
              <a:ln>
                <a:noFill/>
              </a:ln>
              <a:solidFill>
                <a:prstClr val="black"/>
              </a:solidFill>
              <a:effectLst/>
              <a:uLnTx/>
              <a:uFillTx/>
              <a:latin typeface="Calibri" panose="020F0502020204030204"/>
              <a:ea typeface="+mn-ea"/>
              <a:cs typeface="+mn-cs"/>
            </a:endParaRPr>
          </a:p>
          <a:p>
            <a:pPr>
              <a:defRPr/>
            </a:pPr>
            <a:r>
              <a:rPr lang="en-GB" sz="1200" b="1" kern="0" dirty="0">
                <a:solidFill>
                  <a:prstClr val="black"/>
                </a:solidFill>
                <a:latin typeface="Calibri" panose="020F0502020204030204"/>
              </a:rPr>
              <a:t>Step 4. </a:t>
            </a:r>
            <a:r>
              <a:rPr lang="en-GB" sz="1200" kern="0" dirty="0">
                <a:solidFill>
                  <a:prstClr val="black"/>
                </a:solidFill>
                <a:latin typeface="Calibri" panose="020F0502020204030204"/>
              </a:rPr>
              <a:t>Form your final KPI list and prepare a disclosure using that list.</a:t>
            </a:r>
            <a:endParaRPr kumimoji="0" lang="en-GB" sz="1200" b="0" i="0" u="none" strike="noStrike" kern="0" cap="none" spc="0" normalizeH="0" baseline="0" noProof="0" dirty="0">
              <a:ln>
                <a:noFill/>
              </a:ln>
              <a:solidFill>
                <a:prstClr val="black"/>
              </a:solidFill>
              <a:effectLst/>
              <a:uLnTx/>
              <a:uFillTx/>
              <a:latin typeface="Calibri" panose="020F0502020204030204"/>
              <a:ea typeface="+mn-ea"/>
              <a:cs typeface="+mn-cs"/>
            </a:endParaRPr>
          </a:p>
          <a:p>
            <a:pPr>
              <a:defRPr/>
            </a:pPr>
            <a:endParaRPr kumimoji="0" lang="en-GB" sz="12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pic>
        <p:nvPicPr>
          <p:cNvPr id="31" name="Graphic 30">
            <a:extLst>
              <a:ext uri="{FF2B5EF4-FFF2-40B4-BE49-F238E27FC236}">
                <a16:creationId xmlns:a16="http://schemas.microsoft.com/office/drawing/2014/main" id="{4989C668-405B-86C9-3885-00010E9EEDF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202415" y="1581861"/>
            <a:ext cx="488866" cy="488866"/>
          </a:xfrm>
          <a:prstGeom prst="rect">
            <a:avLst/>
          </a:prstGeom>
        </p:spPr>
      </p:pic>
      <p:pic>
        <p:nvPicPr>
          <p:cNvPr id="32" name="Graphic 31">
            <a:extLst>
              <a:ext uri="{FF2B5EF4-FFF2-40B4-BE49-F238E27FC236}">
                <a16:creationId xmlns:a16="http://schemas.microsoft.com/office/drawing/2014/main" id="{69BAC003-2E4C-257A-95F9-A3ADE81F1B2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412029" y="4999235"/>
            <a:ext cx="338035" cy="338035"/>
          </a:xfrm>
          <a:prstGeom prst="rect">
            <a:avLst/>
          </a:prstGeom>
        </p:spPr>
      </p:pic>
      <p:pic>
        <p:nvPicPr>
          <p:cNvPr id="33" name="Graphic 32">
            <a:extLst>
              <a:ext uri="{FF2B5EF4-FFF2-40B4-BE49-F238E27FC236}">
                <a16:creationId xmlns:a16="http://schemas.microsoft.com/office/drawing/2014/main" id="{CE0A3C46-61C4-742B-892E-8EC5F071562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1372183" y="1599185"/>
            <a:ext cx="401230" cy="401230"/>
          </a:xfrm>
          <a:prstGeom prst="rect">
            <a:avLst/>
          </a:prstGeom>
        </p:spPr>
      </p:pic>
    </p:spTree>
    <p:extLst>
      <p:ext uri="{BB962C8B-B14F-4D97-AF65-F5344CB8AC3E}">
        <p14:creationId xmlns:p14="http://schemas.microsoft.com/office/powerpoint/2010/main" val="33226265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2F8CEB-3168-C6C1-2C73-8E8C099ECF58}"/>
            </a:ext>
          </a:extLst>
        </p:cNvPr>
        <p:cNvGrpSpPr/>
        <p:nvPr/>
      </p:nvGrpSpPr>
      <p:grpSpPr>
        <a:xfrm>
          <a:off x="0" y="0"/>
          <a:ext cx="0" cy="0"/>
          <a:chOff x="0" y="0"/>
          <a:chExt cx="0" cy="0"/>
        </a:xfrm>
      </p:grpSpPr>
      <p:grpSp>
        <p:nvGrpSpPr>
          <p:cNvPr id="19" name="Group 18">
            <a:extLst>
              <a:ext uri="{FF2B5EF4-FFF2-40B4-BE49-F238E27FC236}">
                <a16:creationId xmlns:a16="http://schemas.microsoft.com/office/drawing/2014/main" id="{7504CF73-11E0-52FF-29FE-A4AFD9DCA9C5}"/>
              </a:ext>
            </a:extLst>
          </p:cNvPr>
          <p:cNvGrpSpPr/>
          <p:nvPr/>
        </p:nvGrpSpPr>
        <p:grpSpPr>
          <a:xfrm>
            <a:off x="-2874742" y="-21772"/>
            <a:ext cx="13455647" cy="6897772"/>
            <a:chOff x="-3059795" y="-21772"/>
            <a:chExt cx="13455647" cy="6897772"/>
          </a:xfrm>
        </p:grpSpPr>
        <p:pic>
          <p:nvPicPr>
            <p:cNvPr id="1030" name="Picture 6" descr="Free White Windmill Under Blue and White Sky at Daytime Stock Photo">
              <a:extLst>
                <a:ext uri="{FF2B5EF4-FFF2-40B4-BE49-F238E27FC236}">
                  <a16:creationId xmlns:a16="http://schemas.microsoft.com/office/drawing/2014/main" id="{86C80240-E73B-3AF3-3623-AF451C4E65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2842083" y="0"/>
              <a:ext cx="108077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Parallelogram 6">
              <a:extLst>
                <a:ext uri="{FF2B5EF4-FFF2-40B4-BE49-F238E27FC236}">
                  <a16:creationId xmlns:a16="http://schemas.microsoft.com/office/drawing/2014/main" id="{F7878116-8C86-B688-9679-3D43FFE8A77F}"/>
                </a:ext>
              </a:extLst>
            </p:cNvPr>
            <p:cNvSpPr/>
            <p:nvPr/>
          </p:nvSpPr>
          <p:spPr>
            <a:xfrm flipH="1">
              <a:off x="-3059795" y="0"/>
              <a:ext cx="8303984" cy="6876000"/>
            </a:xfrm>
            <a:prstGeom prst="parallelogram">
              <a:avLst>
                <a:gd name="adj" fmla="val 22966"/>
              </a:avLst>
            </a:prstGeom>
            <a:solidFill>
              <a:srgbClr val="0584A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algn="r"/>
              <a:endParaRPr lang="en-GB" sz="6000"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6" name="Parallelogram 5">
              <a:extLst>
                <a:ext uri="{FF2B5EF4-FFF2-40B4-BE49-F238E27FC236}">
                  <a16:creationId xmlns:a16="http://schemas.microsoft.com/office/drawing/2014/main" id="{56AA2610-4F64-E61C-AE43-ABE970803AA2}"/>
                </a:ext>
              </a:extLst>
            </p:cNvPr>
            <p:cNvSpPr/>
            <p:nvPr/>
          </p:nvSpPr>
          <p:spPr>
            <a:xfrm flipH="1">
              <a:off x="3608609" y="-21772"/>
              <a:ext cx="6787243" cy="6897772"/>
            </a:xfrm>
            <a:prstGeom prst="parallelogram">
              <a:avLst>
                <a:gd name="adj" fmla="val 23274"/>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 name="Oval 56">
            <a:extLst>
              <a:ext uri="{FF2B5EF4-FFF2-40B4-BE49-F238E27FC236}">
                <a16:creationId xmlns:a16="http://schemas.microsoft.com/office/drawing/2014/main" id="{4DBEEC8B-7E01-6B24-4495-1C10BC687B66}"/>
              </a:ext>
            </a:extLst>
          </p:cNvPr>
          <p:cNvSpPr/>
          <p:nvPr/>
        </p:nvSpPr>
        <p:spPr>
          <a:xfrm>
            <a:off x="5126427" y="1348434"/>
            <a:ext cx="824284" cy="800919"/>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i="1" dirty="0">
                <a:latin typeface="Calibri Light" panose="020F0302020204030204" pitchFamily="34" charset="0"/>
                <a:ea typeface="Calibri Light" panose="020F0302020204030204" pitchFamily="34" charset="0"/>
                <a:cs typeface="Calibri Light" panose="020F0302020204030204" pitchFamily="34" charset="0"/>
              </a:rPr>
              <a:t>1</a:t>
            </a:r>
          </a:p>
        </p:txBody>
      </p:sp>
      <p:sp>
        <p:nvSpPr>
          <p:cNvPr id="5" name="CuadroTexto 78">
            <a:extLst>
              <a:ext uri="{FF2B5EF4-FFF2-40B4-BE49-F238E27FC236}">
                <a16:creationId xmlns:a16="http://schemas.microsoft.com/office/drawing/2014/main" id="{014DC0D7-687A-1FFA-4D7F-2D8C9F48F8E8}"/>
              </a:ext>
            </a:extLst>
          </p:cNvPr>
          <p:cNvSpPr txBox="1"/>
          <p:nvPr/>
        </p:nvSpPr>
        <p:spPr>
          <a:xfrm>
            <a:off x="6107492" y="1394950"/>
            <a:ext cx="5541029" cy="707886"/>
          </a:xfrm>
          <a:prstGeom prst="rect">
            <a:avLst/>
          </a:prstGeom>
          <a:noFill/>
        </p:spPr>
        <p:txBody>
          <a:bodyPr wrap="square">
            <a:spAutoFit/>
          </a:bodyPr>
          <a:lstStyle>
            <a:defPPr>
              <a:defRPr lang="en-US"/>
            </a:defPPr>
            <a:lvl1pPr>
              <a:defRPr sz="2000" b="1">
                <a:solidFill>
                  <a:schemeClr val="bg1">
                    <a:lumMod val="75000"/>
                  </a:schemeClr>
                </a:solidFill>
                <a:latin typeface="Telefonica Sans Medium" panose="02000003020000060003" pitchFamily="50" charset="0"/>
              </a:defRPr>
            </a:lvl1pPr>
          </a:lstStyle>
          <a:p>
            <a:r>
              <a:rPr lang="en-GB" dirty="0">
                <a:solidFill>
                  <a:schemeClr val="tx1">
                    <a:lumMod val="65000"/>
                    <a:lumOff val="35000"/>
                  </a:schemeClr>
                </a:solidFill>
              </a:rPr>
              <a:t>Introduction to Sustainability KPI Framework Version 3.0 </a:t>
            </a:r>
            <a:endParaRPr lang="en-US" dirty="0">
              <a:solidFill>
                <a:schemeClr val="tx1">
                  <a:lumMod val="65000"/>
                  <a:lumOff val="35000"/>
                </a:schemeClr>
              </a:solidFill>
            </a:endParaRPr>
          </a:p>
        </p:txBody>
      </p:sp>
      <p:sp>
        <p:nvSpPr>
          <p:cNvPr id="8" name="Oval 56">
            <a:extLst>
              <a:ext uri="{FF2B5EF4-FFF2-40B4-BE49-F238E27FC236}">
                <a16:creationId xmlns:a16="http://schemas.microsoft.com/office/drawing/2014/main" id="{96AF5F44-F343-33A0-AF9D-E1A95330C751}"/>
              </a:ext>
            </a:extLst>
          </p:cNvPr>
          <p:cNvSpPr/>
          <p:nvPr/>
        </p:nvSpPr>
        <p:spPr>
          <a:xfrm>
            <a:off x="5114936" y="2423151"/>
            <a:ext cx="824284" cy="800919"/>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i="1" dirty="0">
                <a:latin typeface="Calibri Light" panose="020F0302020204030204" pitchFamily="34" charset="0"/>
                <a:ea typeface="Calibri Light" panose="020F0302020204030204" pitchFamily="34" charset="0"/>
                <a:cs typeface="Calibri Light" panose="020F0302020204030204" pitchFamily="34" charset="0"/>
              </a:rPr>
              <a:t>2</a:t>
            </a:r>
            <a:endParaRPr lang="en-GB" sz="3600" i="1"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9" name="CuadroTexto 78">
            <a:extLst>
              <a:ext uri="{FF2B5EF4-FFF2-40B4-BE49-F238E27FC236}">
                <a16:creationId xmlns:a16="http://schemas.microsoft.com/office/drawing/2014/main" id="{956D2686-4E1D-8303-606E-85F14DA5A3E4}"/>
              </a:ext>
            </a:extLst>
          </p:cNvPr>
          <p:cNvSpPr txBox="1"/>
          <p:nvPr/>
        </p:nvSpPr>
        <p:spPr>
          <a:xfrm>
            <a:off x="6107491" y="2623555"/>
            <a:ext cx="5541029" cy="400110"/>
          </a:xfrm>
          <a:prstGeom prst="rect">
            <a:avLst/>
          </a:prstGeom>
          <a:noFill/>
        </p:spPr>
        <p:txBody>
          <a:bodyPr wrap="square">
            <a:spAutoFit/>
          </a:bodyPr>
          <a:lstStyle>
            <a:defPPr>
              <a:defRPr lang="en-US"/>
            </a:defPPr>
            <a:lvl1pPr>
              <a:defRPr sz="2000" b="1">
                <a:solidFill>
                  <a:schemeClr val="bg1">
                    <a:lumMod val="75000"/>
                  </a:schemeClr>
                </a:solidFill>
                <a:latin typeface="Telefonica Sans Medium" panose="02000003020000060003" pitchFamily="50" charset="0"/>
              </a:defRPr>
            </a:lvl1pPr>
          </a:lstStyle>
          <a:p>
            <a:r>
              <a:rPr lang="en-US" dirty="0">
                <a:solidFill>
                  <a:schemeClr val="tx1">
                    <a:lumMod val="65000"/>
                    <a:lumOff val="35000"/>
                  </a:schemeClr>
                </a:solidFill>
              </a:rPr>
              <a:t>SME KPIs</a:t>
            </a:r>
          </a:p>
        </p:txBody>
      </p:sp>
      <p:sp>
        <p:nvSpPr>
          <p:cNvPr id="10" name="Oval 56">
            <a:extLst>
              <a:ext uri="{FF2B5EF4-FFF2-40B4-BE49-F238E27FC236}">
                <a16:creationId xmlns:a16="http://schemas.microsoft.com/office/drawing/2014/main" id="{D75F27E2-5E7C-32C7-D933-9EF7D0CC4579}"/>
              </a:ext>
            </a:extLst>
          </p:cNvPr>
          <p:cNvSpPr/>
          <p:nvPr/>
        </p:nvSpPr>
        <p:spPr>
          <a:xfrm>
            <a:off x="5114936" y="3497787"/>
            <a:ext cx="824284" cy="8009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i="1" dirty="0">
                <a:latin typeface="Calibri Light" panose="020F0302020204030204" pitchFamily="34" charset="0"/>
                <a:ea typeface="Calibri Light" panose="020F0302020204030204" pitchFamily="34" charset="0"/>
                <a:cs typeface="Calibri Light" panose="020F0302020204030204" pitchFamily="34" charset="0"/>
              </a:rPr>
              <a:t>3</a:t>
            </a:r>
          </a:p>
        </p:txBody>
      </p:sp>
      <p:sp>
        <p:nvSpPr>
          <p:cNvPr id="11" name="CuadroTexto 78">
            <a:extLst>
              <a:ext uri="{FF2B5EF4-FFF2-40B4-BE49-F238E27FC236}">
                <a16:creationId xmlns:a16="http://schemas.microsoft.com/office/drawing/2014/main" id="{A8C29A8B-CE6D-3BB3-EBA3-079D2F1F60FD}"/>
              </a:ext>
            </a:extLst>
          </p:cNvPr>
          <p:cNvSpPr txBox="1"/>
          <p:nvPr/>
        </p:nvSpPr>
        <p:spPr>
          <a:xfrm>
            <a:off x="6095999" y="3698231"/>
            <a:ext cx="5541029" cy="400110"/>
          </a:xfrm>
          <a:prstGeom prst="rect">
            <a:avLst/>
          </a:prstGeom>
          <a:noFill/>
        </p:spPr>
        <p:txBody>
          <a:bodyPr wrap="square">
            <a:spAutoFit/>
          </a:bodyPr>
          <a:lstStyle>
            <a:defPPr>
              <a:defRPr lang="en-US"/>
            </a:defPPr>
            <a:lvl1pPr>
              <a:defRPr sz="2000" b="1">
                <a:solidFill>
                  <a:schemeClr val="bg1">
                    <a:lumMod val="75000"/>
                  </a:schemeClr>
                </a:solidFill>
                <a:latin typeface="Telefonica Sans Medium" panose="02000003020000060003" pitchFamily="50" charset="0"/>
              </a:defRPr>
            </a:lvl1pPr>
          </a:lstStyle>
          <a:p>
            <a:r>
              <a:rPr lang="en-US" dirty="0">
                <a:solidFill>
                  <a:srgbClr val="0070C0"/>
                </a:solidFill>
              </a:rPr>
              <a:t>Large Undertaking KPIs</a:t>
            </a:r>
          </a:p>
        </p:txBody>
      </p:sp>
      <p:sp>
        <p:nvSpPr>
          <p:cNvPr id="13" name="Oval 56">
            <a:extLst>
              <a:ext uri="{FF2B5EF4-FFF2-40B4-BE49-F238E27FC236}">
                <a16:creationId xmlns:a16="http://schemas.microsoft.com/office/drawing/2014/main" id="{3A7B189D-C120-2711-0026-F0D0FC4EE7FD}"/>
              </a:ext>
            </a:extLst>
          </p:cNvPr>
          <p:cNvSpPr/>
          <p:nvPr/>
        </p:nvSpPr>
        <p:spPr>
          <a:xfrm>
            <a:off x="5103445" y="4572504"/>
            <a:ext cx="824284" cy="800919"/>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i="1" dirty="0">
                <a:latin typeface="Calibri Light" panose="020F0302020204030204" pitchFamily="34" charset="0"/>
                <a:ea typeface="Calibri Light" panose="020F0302020204030204" pitchFamily="34" charset="0"/>
                <a:cs typeface="Calibri Light" panose="020F0302020204030204" pitchFamily="34" charset="0"/>
              </a:rPr>
              <a:t>4</a:t>
            </a:r>
            <a:endParaRPr lang="en-GB" sz="3600" i="1"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14" name="CuadroTexto 78">
            <a:extLst>
              <a:ext uri="{FF2B5EF4-FFF2-40B4-BE49-F238E27FC236}">
                <a16:creationId xmlns:a16="http://schemas.microsoft.com/office/drawing/2014/main" id="{7FB1182F-ACE5-70E6-95D8-B48A0765D733}"/>
              </a:ext>
            </a:extLst>
          </p:cNvPr>
          <p:cNvSpPr txBox="1"/>
          <p:nvPr/>
        </p:nvSpPr>
        <p:spPr>
          <a:xfrm>
            <a:off x="6096000" y="4772908"/>
            <a:ext cx="5541029" cy="400110"/>
          </a:xfrm>
          <a:prstGeom prst="rect">
            <a:avLst/>
          </a:prstGeom>
          <a:noFill/>
        </p:spPr>
        <p:txBody>
          <a:bodyPr wrap="square">
            <a:spAutoFit/>
          </a:bodyPr>
          <a:lstStyle>
            <a:defPPr>
              <a:defRPr lang="en-US"/>
            </a:defPPr>
            <a:lvl1pPr>
              <a:defRPr sz="2000" b="1">
                <a:solidFill>
                  <a:schemeClr val="bg1">
                    <a:lumMod val="75000"/>
                  </a:schemeClr>
                </a:solidFill>
                <a:latin typeface="Telefonica Sans Medium" panose="02000003020000060003" pitchFamily="50" charset="0"/>
              </a:defRPr>
            </a:lvl1pPr>
          </a:lstStyle>
          <a:p>
            <a:r>
              <a:rPr lang="en-US" dirty="0">
                <a:solidFill>
                  <a:schemeClr val="tx1">
                    <a:lumMod val="65000"/>
                    <a:lumOff val="35000"/>
                  </a:schemeClr>
                </a:solidFill>
              </a:rPr>
              <a:t>KPI Framework Development Process</a:t>
            </a:r>
          </a:p>
        </p:txBody>
      </p:sp>
    </p:spTree>
    <p:extLst>
      <p:ext uri="{BB962C8B-B14F-4D97-AF65-F5344CB8AC3E}">
        <p14:creationId xmlns:p14="http://schemas.microsoft.com/office/powerpoint/2010/main" val="2941610729"/>
      </p:ext>
    </p:extLst>
  </p:cSld>
  <p:clrMapOvr>
    <a:masterClrMapping/>
  </p:clrMapOvr>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0584AA"/>
      </a:dk2>
      <a:lt2>
        <a:srgbClr val="268B83"/>
      </a:lt2>
      <a:accent1>
        <a:srgbClr val="2A9E2D"/>
      </a:accent1>
      <a:accent2>
        <a:srgbClr val="833385"/>
      </a:accent2>
      <a:accent3>
        <a:srgbClr val="F1A442"/>
      </a:accent3>
      <a:accent4>
        <a:srgbClr val="002060"/>
      </a:accent4>
      <a:accent5>
        <a:srgbClr val="E92A75"/>
      </a:accent5>
      <a:accent6>
        <a:srgbClr val="C76A45"/>
      </a:accent6>
      <a:hlink>
        <a:srgbClr val="004376"/>
      </a:hlink>
      <a:folHlink>
        <a:srgbClr val="AC0046"/>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31280</TotalTime>
  <Words>4387</Words>
  <Application>Microsoft Office PowerPoint</Application>
  <PresentationFormat>Widescreen</PresentationFormat>
  <Paragraphs>546</Paragraphs>
  <Slides>18</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Wingdings</vt:lpstr>
      <vt:lpstr>Office Theme</vt:lpstr>
      <vt:lpstr>PowerPoint Presentation</vt:lpstr>
      <vt:lpstr>PowerPoint Presentation</vt:lpstr>
      <vt:lpstr>Introduction to Sustainability KPI Framework Version 3.0 </vt:lpstr>
      <vt:lpstr>Introduction to Sustainability KPI Framework Version 3.0 </vt:lpstr>
      <vt:lpstr>Introduction to Sustainability KPI Framework Version 3.0 </vt:lpstr>
      <vt:lpstr>PowerPoint Presentation</vt:lpstr>
      <vt:lpstr>SME KPIs</vt:lpstr>
      <vt:lpstr>SME KPIs</vt:lpstr>
      <vt:lpstr>PowerPoint Presentation</vt:lpstr>
      <vt:lpstr>Large Undertaking KPIs</vt:lpstr>
      <vt:lpstr>Large Undertaking KPIs</vt:lpstr>
      <vt:lpstr>PowerPoint Presentation</vt:lpstr>
      <vt:lpstr>KPI Framework Development Process</vt:lpstr>
      <vt:lpstr>KPI Framework Development Process</vt:lpstr>
      <vt:lpstr>KPI Framework Development Process</vt:lpstr>
      <vt:lpstr>KPI Framework Development Process</vt:lpstr>
      <vt:lpstr>KPI Framework Development Process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ariley@epiconsulting.co.uk</dc:creator>
  <cp:lastModifiedBy>Ian Corder</cp:lastModifiedBy>
  <cp:revision>362</cp:revision>
  <dcterms:created xsi:type="dcterms:W3CDTF">2023-11-02T05:40:45Z</dcterms:created>
  <dcterms:modified xsi:type="dcterms:W3CDTF">2025-04-17T07:59:41Z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-351499897</vt:i4>
  </property>
  <property fmtid="{D5CDD505-2E9C-101B-9397-08002B2CF9AE}" pid="3" name="_NewReviewCycle">
    <vt:lpwstr/>
  </property>
  <property fmtid="{D5CDD505-2E9C-101B-9397-08002B2CF9AE}" pid="4" name="_EmailSubject">
    <vt:lpwstr>ERA Sustainability KPIs framework</vt:lpwstr>
  </property>
  <property fmtid="{D5CDD505-2E9C-101B-9397-08002B2CF9AE}" pid="5" name="_AuthorEmail">
    <vt:lpwstr>TBabicky@kellencompany.com</vt:lpwstr>
  </property>
  <property fmtid="{D5CDD505-2E9C-101B-9397-08002B2CF9AE}" pid="6" name="_AuthorEmailDisplayName">
    <vt:lpwstr>Tomas Babicky</vt:lpwstr>
  </property>
</Properties>
</file>