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147481375" r:id="rId2"/>
    <p:sldId id="2147481392" r:id="rId3"/>
    <p:sldId id="214748137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B2C705-24CD-C3C5-2846-AF1A5B1DF8F1}" name="Briony Powell" initials="BP" userId="S::bpowell@epiconsulting.co.uk::106c7ed9-e9dc-4c36-99fa-00822707e091" providerId="AD"/>
  <p188:author id="{22CFF88E-35B6-4EDA-9136-03CA5C8E6B9D}" name="Alan Riley" initials="AR" userId="S::ariley@epiconsulting.co.uk::cb9b00bb-f54b-4f2b-8d4f-48ce51192f6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MMAD" initials="H" lastIdx="1" clrIdx="0">
    <p:extLst>
      <p:ext uri="{19B8F6BF-5375-455C-9EA6-DF929625EA0E}">
        <p15:presenceInfo xmlns:p15="http://schemas.microsoft.com/office/powerpoint/2012/main" userId="HAMM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2CF"/>
    <a:srgbClr val="E1F7F5"/>
    <a:srgbClr val="E7F9E7"/>
    <a:srgbClr val="0584AA"/>
    <a:srgbClr val="EFFCFF"/>
    <a:srgbClr val="E2F8FE"/>
    <a:srgbClr val="C1F0C8"/>
    <a:srgbClr val="0D0D0D"/>
    <a:srgbClr val="E4F8F7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–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2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0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bia Ozdemir" userId="5dfaa5f5-7822-442b-ad16-c1cdb6155d65" providerId="ADAL" clId="{3A6AC9B0-F9E8-4628-8330-6362FB140C6A}"/>
    <pc:docChg chg="delSld modSld">
      <pc:chgData name="Rabia Ozdemir" userId="5dfaa5f5-7822-442b-ad16-c1cdb6155d65" providerId="ADAL" clId="{3A6AC9B0-F9E8-4628-8330-6362FB140C6A}" dt="2025-05-19T08:38:46.965" v="15" actId="1076"/>
      <pc:docMkLst>
        <pc:docMk/>
      </pc:docMkLst>
      <pc:sldChg chg="del">
        <pc:chgData name="Rabia Ozdemir" userId="5dfaa5f5-7822-442b-ad16-c1cdb6155d65" providerId="ADAL" clId="{3A6AC9B0-F9E8-4628-8330-6362FB140C6A}" dt="2025-05-19T07:55:01.755" v="13" actId="47"/>
        <pc:sldMkLst>
          <pc:docMk/>
          <pc:sldMk cId="4206209735" sldId="2147475051"/>
        </pc:sldMkLst>
      </pc:sldChg>
      <pc:sldChg chg="modSp mod">
        <pc:chgData name="Rabia Ozdemir" userId="5dfaa5f5-7822-442b-ad16-c1cdb6155d65" providerId="ADAL" clId="{3A6AC9B0-F9E8-4628-8330-6362FB140C6A}" dt="2025-05-19T08:38:46.965" v="15" actId="1076"/>
        <pc:sldMkLst>
          <pc:docMk/>
          <pc:sldMk cId="3452530664" sldId="2147481375"/>
        </pc:sldMkLst>
        <pc:spChg chg="mod">
          <ac:chgData name="Rabia Ozdemir" userId="5dfaa5f5-7822-442b-ad16-c1cdb6155d65" providerId="ADAL" clId="{3A6AC9B0-F9E8-4628-8330-6362FB140C6A}" dt="2025-05-19T08:38:46.965" v="15" actId="1076"/>
          <ac:spMkLst>
            <pc:docMk/>
            <pc:sldMk cId="3452530664" sldId="2147481375"/>
            <ac:spMk id="4" creationId="{0AFE8AF7-2AC0-9ABB-DDAF-A3CD57FC4D2A}"/>
          </ac:spMkLst>
        </pc:spChg>
      </pc:sldChg>
      <pc:sldChg chg="del">
        <pc:chgData name="Rabia Ozdemir" userId="5dfaa5f5-7822-442b-ad16-c1cdb6155d65" providerId="ADAL" clId="{3A6AC9B0-F9E8-4628-8330-6362FB140C6A}" dt="2025-05-19T07:55:00.852" v="9" actId="47"/>
        <pc:sldMkLst>
          <pc:docMk/>
          <pc:sldMk cId="3198940314" sldId="2147481378"/>
        </pc:sldMkLst>
      </pc:sldChg>
      <pc:sldChg chg="del">
        <pc:chgData name="Rabia Ozdemir" userId="5dfaa5f5-7822-442b-ad16-c1cdb6155d65" providerId="ADAL" clId="{3A6AC9B0-F9E8-4628-8330-6362FB140C6A}" dt="2025-05-19T07:55:01.307" v="11" actId="47"/>
        <pc:sldMkLst>
          <pc:docMk/>
          <pc:sldMk cId="867658110" sldId="2147481379"/>
        </pc:sldMkLst>
      </pc:sldChg>
      <pc:sldChg chg="del">
        <pc:chgData name="Rabia Ozdemir" userId="5dfaa5f5-7822-442b-ad16-c1cdb6155d65" providerId="ADAL" clId="{3A6AC9B0-F9E8-4628-8330-6362FB140C6A}" dt="2025-05-19T07:55:01.071" v="10" actId="47"/>
        <pc:sldMkLst>
          <pc:docMk/>
          <pc:sldMk cId="1618994434" sldId="2147481381"/>
        </pc:sldMkLst>
      </pc:sldChg>
      <pc:sldChg chg="del">
        <pc:chgData name="Rabia Ozdemir" userId="5dfaa5f5-7822-442b-ad16-c1cdb6155d65" providerId="ADAL" clId="{3A6AC9B0-F9E8-4628-8330-6362FB140C6A}" dt="2025-05-19T07:55:00.539" v="8" actId="47"/>
        <pc:sldMkLst>
          <pc:docMk/>
          <pc:sldMk cId="997643160" sldId="2147481382"/>
        </pc:sldMkLst>
      </pc:sldChg>
      <pc:sldChg chg="del">
        <pc:chgData name="Rabia Ozdemir" userId="5dfaa5f5-7822-442b-ad16-c1cdb6155d65" providerId="ADAL" clId="{3A6AC9B0-F9E8-4628-8330-6362FB140C6A}" dt="2025-05-19T07:55:01.537" v="12" actId="47"/>
        <pc:sldMkLst>
          <pc:docMk/>
          <pc:sldMk cId="258741250" sldId="2147481386"/>
        </pc:sldMkLst>
      </pc:sldChg>
      <pc:sldChg chg="del">
        <pc:chgData name="Rabia Ozdemir" userId="5dfaa5f5-7822-442b-ad16-c1cdb6155d65" providerId="ADAL" clId="{3A6AC9B0-F9E8-4628-8330-6362FB140C6A}" dt="2025-05-19T07:55:05.615" v="14" actId="47"/>
        <pc:sldMkLst>
          <pc:docMk/>
          <pc:sldMk cId="705219536" sldId="2147481391"/>
        </pc:sldMkLst>
      </pc:sldChg>
      <pc:sldChg chg="del">
        <pc:chgData name="Rabia Ozdemir" userId="5dfaa5f5-7822-442b-ad16-c1cdb6155d65" providerId="ADAL" clId="{3A6AC9B0-F9E8-4628-8330-6362FB140C6A}" dt="2025-05-19T07:54:56.238" v="0" actId="47"/>
        <pc:sldMkLst>
          <pc:docMk/>
          <pc:sldMk cId="583055107" sldId="2147481393"/>
        </pc:sldMkLst>
      </pc:sldChg>
      <pc:sldChg chg="del">
        <pc:chgData name="Rabia Ozdemir" userId="5dfaa5f5-7822-442b-ad16-c1cdb6155d65" providerId="ADAL" clId="{3A6AC9B0-F9E8-4628-8330-6362FB140C6A}" dt="2025-05-19T07:54:58.798" v="3" actId="47"/>
        <pc:sldMkLst>
          <pc:docMk/>
          <pc:sldMk cId="3322626528" sldId="2147481395"/>
        </pc:sldMkLst>
      </pc:sldChg>
      <pc:sldChg chg="del">
        <pc:chgData name="Rabia Ozdemir" userId="5dfaa5f5-7822-442b-ad16-c1cdb6155d65" providerId="ADAL" clId="{3A6AC9B0-F9E8-4628-8330-6362FB140C6A}" dt="2025-05-19T07:54:59.945" v="6" actId="47"/>
        <pc:sldMkLst>
          <pc:docMk/>
          <pc:sldMk cId="2408117862" sldId="2147481396"/>
        </pc:sldMkLst>
      </pc:sldChg>
      <pc:sldChg chg="del">
        <pc:chgData name="Rabia Ozdemir" userId="5dfaa5f5-7822-442b-ad16-c1cdb6155d65" providerId="ADAL" clId="{3A6AC9B0-F9E8-4628-8330-6362FB140C6A}" dt="2025-05-19T07:54:59.506" v="5" actId="47"/>
        <pc:sldMkLst>
          <pc:docMk/>
          <pc:sldMk cId="873617630" sldId="2147481398"/>
        </pc:sldMkLst>
      </pc:sldChg>
      <pc:sldChg chg="del">
        <pc:chgData name="Rabia Ozdemir" userId="5dfaa5f5-7822-442b-ad16-c1cdb6155d65" providerId="ADAL" clId="{3A6AC9B0-F9E8-4628-8330-6362FB140C6A}" dt="2025-05-19T07:54:58.188" v="2" actId="47"/>
        <pc:sldMkLst>
          <pc:docMk/>
          <pc:sldMk cId="3326971480" sldId="2147481399"/>
        </pc:sldMkLst>
      </pc:sldChg>
      <pc:sldChg chg="del">
        <pc:chgData name="Rabia Ozdemir" userId="5dfaa5f5-7822-442b-ad16-c1cdb6155d65" providerId="ADAL" clId="{3A6AC9B0-F9E8-4628-8330-6362FB140C6A}" dt="2025-05-19T07:54:57.250" v="1" actId="47"/>
        <pc:sldMkLst>
          <pc:docMk/>
          <pc:sldMk cId="776207016" sldId="2147481400"/>
        </pc:sldMkLst>
      </pc:sldChg>
      <pc:sldChg chg="del">
        <pc:chgData name="Rabia Ozdemir" userId="5dfaa5f5-7822-442b-ad16-c1cdb6155d65" providerId="ADAL" clId="{3A6AC9B0-F9E8-4628-8330-6362FB140C6A}" dt="2025-05-19T07:54:58.988" v="4" actId="47"/>
        <pc:sldMkLst>
          <pc:docMk/>
          <pc:sldMk cId="2941610729" sldId="2147481401"/>
        </pc:sldMkLst>
      </pc:sldChg>
      <pc:sldChg chg="del">
        <pc:chgData name="Rabia Ozdemir" userId="5dfaa5f5-7822-442b-ad16-c1cdb6155d65" providerId="ADAL" clId="{3A6AC9B0-F9E8-4628-8330-6362FB140C6A}" dt="2025-05-19T07:55:00.134" v="7" actId="47"/>
        <pc:sldMkLst>
          <pc:docMk/>
          <pc:sldMk cId="188871073" sldId="2147481402"/>
        </pc:sldMkLst>
      </pc:sldChg>
      <pc:sldMasterChg chg="delSldLayout">
        <pc:chgData name="Rabia Ozdemir" userId="5dfaa5f5-7822-442b-ad16-c1cdb6155d65" providerId="ADAL" clId="{3A6AC9B0-F9E8-4628-8330-6362FB140C6A}" dt="2025-05-19T07:55:05.615" v="14" actId="47"/>
        <pc:sldMasterMkLst>
          <pc:docMk/>
          <pc:sldMasterMk cId="4079683249" sldId="2147483648"/>
        </pc:sldMasterMkLst>
        <pc:sldLayoutChg chg="del">
          <pc:chgData name="Rabia Ozdemir" userId="5dfaa5f5-7822-442b-ad16-c1cdb6155d65" providerId="ADAL" clId="{3A6AC9B0-F9E8-4628-8330-6362FB140C6A}" dt="2025-05-19T07:55:05.615" v="14" actId="47"/>
          <pc:sldLayoutMkLst>
            <pc:docMk/>
            <pc:sldMasterMk cId="4079683249" sldId="2147483648"/>
            <pc:sldLayoutMk cId="1343595942" sldId="214748369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BB0C24-8F4A-A056-5A64-D5834AC20E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AEB1B-88AE-892C-8063-40835AF9DB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1E36F-61F7-400E-B019-32C72EC8C975}" type="datetimeFigureOut">
              <a:rPr lang="en-GB" smtClean="0"/>
              <a:t>19/05/2025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AFFFB-845F-10F5-8ED6-92ADA4E921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3230B-72F2-9BEF-AF39-B82CDBE0F8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8BA55-5214-4E03-809E-CD3AC9CA96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89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95AE5-EE9E-4812-A55C-E0D3B31E1BCA}" type="datetimeFigureOut">
              <a:rPr lang="en-GB" smtClean="0"/>
              <a:t>19/05/2025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532EF-FE79-45DB-8F83-F76A65BE5A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8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02FA4-BA48-2CD4-B832-9A2B03134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88064D-237E-4986-9880-A0295BD21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0E037B-3F6C-71DE-296D-32CF82466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Backhoe front loader excavator and wind turbines that are generating electricity in the background, the concept of sustainable resources, Beautiful sky with wind generators turbines, Renewable energy.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3BF3C-E178-7C2E-69CC-9037B58FB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532EF-FE79-45DB-8F83-F76A65BE5A0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59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AACE2FB-3AEE-C3A4-7C9F-7DC6BBEA6A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636" y="365126"/>
            <a:ext cx="11024760" cy="304178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Section sub-title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88049-67B5-FB88-5E4B-BB35EE89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636" y="6403485"/>
            <a:ext cx="27149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F8E7432-9A93-4FF1-8E8F-582AF91014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80CE678-810A-DF99-23F5-BFB0DCFE9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36" y="668515"/>
            <a:ext cx="11024760" cy="814112"/>
          </a:xfrm>
        </p:spPr>
        <p:txBody>
          <a:bodyPr>
            <a:noAutofit/>
          </a:bodyPr>
          <a:lstStyle>
            <a:lvl1pPr marL="0" indent="0">
              <a:buNone/>
              <a:defRPr sz="2600" b="0">
                <a:solidFill>
                  <a:srgbClr val="0584AA"/>
                </a:solidFill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dirty="0"/>
              <a:t>Headline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F7A133CF-9BE7-06E9-05DF-6D7ADD7AB8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9636" y="1640264"/>
            <a:ext cx="11024760" cy="4055686"/>
          </a:xfrm>
        </p:spPr>
        <p:txBody>
          <a:bodyPr lIns="144000" rIns="108000">
            <a:normAutofit/>
          </a:bodyPr>
          <a:lstStyle>
            <a:lvl1pPr marL="228600" indent="-22860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A logo with a green circle&#10;&#10;Description automatically generated">
            <a:extLst>
              <a:ext uri="{FF2B5EF4-FFF2-40B4-BE49-F238E27FC236}">
                <a16:creationId xmlns:a16="http://schemas.microsoft.com/office/drawing/2014/main" id="{5EC15066-78C8-448B-3CEA-0B769E451D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23" y="6286436"/>
            <a:ext cx="4765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C82F9B-D381-D399-62D8-ADB5FE567B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logo with a green circle and a white circle&#10;&#10;Description automatically generated">
            <a:extLst>
              <a:ext uri="{FF2B5EF4-FFF2-40B4-BE49-F238E27FC236}">
                <a16:creationId xmlns:a16="http://schemas.microsoft.com/office/drawing/2014/main" id="{D0250B9C-23D8-7B01-EF56-4162CE916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4" y="250136"/>
            <a:ext cx="1138983" cy="504000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0F3C81ED-313E-E82E-4EEF-3EC74112A6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509" y="2363190"/>
            <a:ext cx="6391372" cy="1553029"/>
          </a:xfrm>
        </p:spPr>
        <p:txBody>
          <a:bodyPr anchor="b">
            <a:normAutofit/>
          </a:bodyPr>
          <a:lstStyle>
            <a:lvl1pPr marL="0" indent="0" algn="l">
              <a:buNone/>
              <a:defRPr lang="en-GB" sz="4800" kern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Document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0E2C522-4397-37BF-FC62-481B9E4082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509" y="4006227"/>
            <a:ext cx="6391372" cy="360000"/>
          </a:xfrm>
        </p:spPr>
        <p:txBody>
          <a:bodyPr>
            <a:normAutofit/>
          </a:bodyPr>
          <a:lstStyle>
            <a:lvl1pPr marL="0" indent="0" algn="l">
              <a:buNone/>
              <a:defRPr lang="en-GB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A6512188-1F80-0DEF-D41B-40F4C68AE9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509" y="4891026"/>
            <a:ext cx="6391372" cy="360000"/>
          </a:xfrm>
        </p:spPr>
        <p:txBody>
          <a:bodyPr>
            <a:normAutofit/>
          </a:bodyPr>
          <a:lstStyle>
            <a:lvl1pPr marL="0" indent="0" algn="l">
              <a:buNone/>
              <a:defRPr lang="en-GB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FDAF2E4-1EBE-109C-3EF0-8152F84C53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0509" y="5345694"/>
            <a:ext cx="6391372" cy="360000"/>
          </a:xfrm>
        </p:spPr>
        <p:txBody>
          <a:bodyPr>
            <a:normAutofit/>
          </a:bodyPr>
          <a:lstStyle>
            <a:lvl1pPr marL="0" indent="0" algn="l">
              <a:buNone/>
              <a:defRPr lang="en-GB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Document status/restriction e.g.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41290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78B810-3FD8-3B66-19F1-20C6F0BC7F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456" y="2008140"/>
            <a:ext cx="8447088" cy="1553029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GB" sz="4800" kern="1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Document 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5D958E0-89CD-78A3-C573-0415093B27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2456" y="3651177"/>
            <a:ext cx="8447088" cy="3600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000" kern="1200" dirty="0">
                <a:solidFill>
                  <a:srgbClr val="6B716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A556D65-4F2E-793E-F6A6-466E145E8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2456" y="4554252"/>
            <a:ext cx="8447088" cy="3240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1700" kern="1200" dirty="0">
                <a:solidFill>
                  <a:srgbClr val="6B716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dirty="0"/>
              <a:t>Date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55DAD360-C2A9-378C-8D61-9B46DD399F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72456" y="4985984"/>
            <a:ext cx="8447088" cy="3240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1700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dirty="0"/>
              <a:t>Document status/restriction e.g. Internal Use Only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B13045-5E4B-AAF8-C2B4-D804C6EAE598}"/>
              </a:ext>
            </a:extLst>
          </p:cNvPr>
          <p:cNvSpPr/>
          <p:nvPr userDrawn="1"/>
        </p:nvSpPr>
        <p:spPr>
          <a:xfrm>
            <a:off x="5723943" y="6629831"/>
            <a:ext cx="7569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67CBF"/>
              </a:buClr>
              <a:defRPr/>
            </a:pPr>
            <a:r>
              <a:rPr lang="en-GB" sz="900" dirty="0">
                <a:solidFill>
                  <a:srgbClr val="B2B2B2">
                    <a:lumMod val="75000"/>
                  </a:srgbClr>
                </a:solidFill>
                <a:cs typeface="Arial" pitchFamily="34" charset="0"/>
              </a:rPr>
              <a:t>Confidential</a:t>
            </a:r>
            <a:endParaRPr lang="en-US" sz="900" dirty="0">
              <a:solidFill>
                <a:srgbClr val="B2B2B2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6F786D-DBAC-4D83-53F1-8F151C9E4CF8}"/>
              </a:ext>
            </a:extLst>
          </p:cNvPr>
          <p:cNvSpPr/>
          <p:nvPr userDrawn="1"/>
        </p:nvSpPr>
        <p:spPr>
          <a:xfrm>
            <a:off x="3240090" y="6474883"/>
            <a:ext cx="57118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67CBF"/>
              </a:buClr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B2B2B2">
                    <a:lumMod val="75000"/>
                  </a:srgbClr>
                </a:solidFill>
                <a:effectLst/>
                <a:uLnTx/>
                <a:uFillTx/>
              </a:rPr>
              <a:t>©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868686"/>
                </a:solidFill>
                <a:effectLst/>
                <a:uLnTx/>
                <a:uFillTx/>
              </a:rPr>
              <a:t>Copyright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B2B2B2">
                    <a:lumMod val="75000"/>
                  </a:srgbClr>
                </a:solidFill>
                <a:effectLst/>
                <a:uLnTx/>
                <a:uFillTx/>
              </a:rPr>
              <a:t> EPINDEX  Ltd (epi) 2024. All rights reserved. May not be reproduced or shared without written permission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2B2B2">
                  <a:lumMod val="75000"/>
                </a:srgbClr>
              </a:solidFill>
              <a:effectLst/>
              <a:uLnTx/>
              <a:uFillTx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2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78B810-3FD8-3B66-19F1-20C6F0BC7F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467" y="2313920"/>
            <a:ext cx="8447088" cy="1553029"/>
          </a:xfrm>
        </p:spPr>
        <p:txBody>
          <a:bodyPr anchor="b">
            <a:normAutofit/>
          </a:bodyPr>
          <a:lstStyle>
            <a:lvl1pPr marL="0" indent="0" algn="l">
              <a:buNone/>
              <a:defRPr lang="en-GB" sz="4800" kern="1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Document 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5D958E0-89CD-78A3-C573-0415093B27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467" y="3956957"/>
            <a:ext cx="8447088" cy="360000"/>
          </a:xfrm>
        </p:spPr>
        <p:txBody>
          <a:bodyPr>
            <a:normAutofit/>
          </a:bodyPr>
          <a:lstStyle>
            <a:lvl1pPr marL="0" indent="0" algn="l">
              <a:buNone/>
              <a:defRPr lang="en-GB" sz="2000" kern="1200" dirty="0">
                <a:solidFill>
                  <a:srgbClr val="6B716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46E80193-7DA0-1DA7-763E-45782F3E65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467" y="4841756"/>
            <a:ext cx="8447088" cy="360000"/>
          </a:xfrm>
        </p:spPr>
        <p:txBody>
          <a:bodyPr>
            <a:normAutofit/>
          </a:bodyPr>
          <a:lstStyle>
            <a:lvl1pPr marL="0" indent="0" algn="l">
              <a:buNone/>
              <a:defRPr lang="en-GB" sz="1800" kern="1200" dirty="0">
                <a:solidFill>
                  <a:srgbClr val="6B716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D40675C1-056A-1F6E-9379-DB24FF7605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467" y="5296424"/>
            <a:ext cx="8447088" cy="360000"/>
          </a:xfrm>
        </p:spPr>
        <p:txBody>
          <a:bodyPr>
            <a:normAutofit/>
          </a:bodyPr>
          <a:lstStyle>
            <a:lvl1pPr marL="0" indent="0" algn="l">
              <a:buNone/>
              <a:defRPr lang="en-GB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Document status/restriction e.g. Internal Use Only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13CB3-BA6D-1E55-6D82-9563F5142352}"/>
              </a:ext>
            </a:extLst>
          </p:cNvPr>
          <p:cNvSpPr/>
          <p:nvPr userDrawn="1"/>
        </p:nvSpPr>
        <p:spPr>
          <a:xfrm>
            <a:off x="3240090" y="6474883"/>
            <a:ext cx="57118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67CBF"/>
              </a:buClr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B2B2B2">
                    <a:lumMod val="75000"/>
                  </a:srgbClr>
                </a:solidFill>
                <a:effectLst/>
                <a:uLnTx/>
                <a:uFillTx/>
              </a:rPr>
              <a:t>©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868686"/>
                </a:solidFill>
                <a:effectLst/>
                <a:uLnTx/>
                <a:uFillTx/>
              </a:rPr>
              <a:t>Copyright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B2B2B2">
                    <a:lumMod val="75000"/>
                  </a:srgbClr>
                </a:solidFill>
                <a:effectLst/>
                <a:uLnTx/>
                <a:uFillTx/>
              </a:rPr>
              <a:t> EPINDEX  Ltd (epi) 2024. All rights reserved. May not be reproduced or shared without written permission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2B2B2">
                  <a:lumMod val="75000"/>
                </a:srgbClr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558841-0066-0C42-E6BC-F440D51A2CD4}"/>
              </a:ext>
            </a:extLst>
          </p:cNvPr>
          <p:cNvSpPr/>
          <p:nvPr userDrawn="1"/>
        </p:nvSpPr>
        <p:spPr>
          <a:xfrm>
            <a:off x="5723943" y="6629831"/>
            <a:ext cx="7569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67CBF"/>
              </a:buClr>
              <a:defRPr/>
            </a:pPr>
            <a:r>
              <a:rPr lang="en-GB" sz="900" dirty="0">
                <a:solidFill>
                  <a:srgbClr val="B2B2B2">
                    <a:lumMod val="75000"/>
                  </a:srgbClr>
                </a:solidFill>
                <a:cs typeface="Arial" pitchFamily="34" charset="0"/>
              </a:rPr>
              <a:t>Confidential</a:t>
            </a:r>
            <a:endParaRPr lang="en-US" sz="900" dirty="0">
              <a:solidFill>
                <a:srgbClr val="B2B2B2">
                  <a:lumMod val="75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3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a green circle&#10;&#10;Description automatically generated">
            <a:extLst>
              <a:ext uri="{FF2B5EF4-FFF2-40B4-BE49-F238E27FC236}">
                <a16:creationId xmlns:a16="http://schemas.microsoft.com/office/drawing/2014/main" id="{58C51C04-77CE-E90A-D03C-AE092CC214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23" y="6286436"/>
            <a:ext cx="476542" cy="3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EC035A-1F08-9CE5-B101-58344D9BA3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636" y="2457450"/>
            <a:ext cx="10767814" cy="1680917"/>
          </a:xfrm>
        </p:spPr>
        <p:txBody>
          <a:bodyPr anchor="b">
            <a:normAutofit/>
          </a:bodyPr>
          <a:lstStyle>
            <a:lvl1pPr>
              <a:defRPr sz="4000" b="0">
                <a:solidFill>
                  <a:srgbClr val="0584AA"/>
                </a:solidFill>
                <a:latin typeface="+mn-lt"/>
              </a:defRPr>
            </a:lvl1pPr>
          </a:lstStyle>
          <a:p>
            <a:r>
              <a:rPr lang="en-US" dirty="0"/>
              <a:t>Section Heading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C9FFD-6B04-FBD5-A5B3-109336274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636" y="6403485"/>
            <a:ext cx="27149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F8E7432-9A93-4FF1-8E8F-582AF91014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BF6E2D-E3BC-CC9E-6B66-37B836259A90}"/>
              </a:ext>
            </a:extLst>
          </p:cNvPr>
          <p:cNvSpPr/>
          <p:nvPr userDrawn="1"/>
        </p:nvSpPr>
        <p:spPr>
          <a:xfrm>
            <a:off x="5723943" y="6629831"/>
            <a:ext cx="7569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67CBF"/>
              </a:buClr>
              <a:defRPr/>
            </a:pPr>
            <a:r>
              <a:rPr lang="en-GB" sz="900" dirty="0">
                <a:solidFill>
                  <a:srgbClr val="B2B2B2">
                    <a:lumMod val="75000"/>
                  </a:srgbClr>
                </a:solidFill>
                <a:cs typeface="Arial" pitchFamily="34" charset="0"/>
              </a:rPr>
              <a:t>Confidential</a:t>
            </a:r>
            <a:endParaRPr lang="en-US" sz="900" dirty="0">
              <a:solidFill>
                <a:srgbClr val="B2B2B2">
                  <a:lumMod val="75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1FAE0-1A87-254D-E7F4-532185CEE2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636" y="365126"/>
            <a:ext cx="11024760" cy="304178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Section sub-title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1FD4581-6A61-A0C8-DF35-DE06F16D9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36" y="668515"/>
            <a:ext cx="11024760" cy="814112"/>
          </a:xfrm>
        </p:spPr>
        <p:txBody>
          <a:bodyPr>
            <a:noAutofit/>
          </a:bodyPr>
          <a:lstStyle>
            <a:lvl1pPr marL="0" indent="0">
              <a:buNone/>
              <a:defRPr sz="2600" b="0">
                <a:solidFill>
                  <a:srgbClr val="0584AA"/>
                </a:solidFill>
              </a:defRPr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dirty="0"/>
              <a:t>Headline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2F036A7-F5AF-FD45-6D8D-66B0272EA4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9636" y="1640264"/>
            <a:ext cx="11024760" cy="4055686"/>
          </a:xfrm>
        </p:spPr>
        <p:txBody>
          <a:bodyPr lIns="144000" rIns="108000">
            <a:normAutofit/>
          </a:bodyPr>
          <a:lstStyle>
            <a:lvl1pPr marL="228600" indent="-22860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88724F-D5E1-C082-7884-A4EA42566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636" y="6403485"/>
            <a:ext cx="27149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F8E7432-9A93-4FF1-8E8F-582AF91014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30602-B4F8-DEFC-2BEA-46E3C70A64E2}"/>
              </a:ext>
            </a:extLst>
          </p:cNvPr>
          <p:cNvSpPr/>
          <p:nvPr userDrawn="1"/>
        </p:nvSpPr>
        <p:spPr>
          <a:xfrm>
            <a:off x="5723943" y="6629831"/>
            <a:ext cx="7569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67CBF"/>
              </a:buClr>
              <a:defRPr/>
            </a:pPr>
            <a:r>
              <a:rPr lang="en-GB" sz="900" dirty="0">
                <a:solidFill>
                  <a:srgbClr val="B2B2B2">
                    <a:lumMod val="75000"/>
                  </a:srgbClr>
                </a:solidFill>
                <a:cs typeface="Arial" pitchFamily="34" charset="0"/>
              </a:rPr>
              <a:t>Confidential</a:t>
            </a:r>
            <a:endParaRPr lang="en-US" sz="900" dirty="0">
              <a:solidFill>
                <a:srgbClr val="B2B2B2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3" name="Picture 2" descr="A logo with a green circle&#10;&#10;Description automatically generated">
            <a:extLst>
              <a:ext uri="{FF2B5EF4-FFF2-40B4-BE49-F238E27FC236}">
                <a16:creationId xmlns:a16="http://schemas.microsoft.com/office/drawing/2014/main" id="{3A4DC7B9-5A77-4A99-4BBB-5BA4ED1CED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23" y="6286436"/>
            <a:ext cx="4765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1FAE0-1A87-254D-E7F4-532185CEE2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635" y="365125"/>
            <a:ext cx="11024759" cy="1077176"/>
          </a:xfrm>
        </p:spPr>
        <p:txBody>
          <a:bodyPr>
            <a:noAutofit/>
          </a:bodyPr>
          <a:lstStyle>
            <a:lvl1pPr>
              <a:defRPr sz="3200" b="0">
                <a:solidFill>
                  <a:srgbClr val="0584AA"/>
                </a:solidFill>
                <a:latin typeface="+mn-lt"/>
              </a:defRPr>
            </a:lvl1pPr>
          </a:lstStyle>
          <a:p>
            <a:r>
              <a:rPr lang="en-GB" dirty="0"/>
              <a:t>Headline without sub-title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AE661E-E192-2D41-33F1-1219669D0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636" y="6403485"/>
            <a:ext cx="27149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F8E7432-9A93-4FF1-8E8F-582AF91014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250BB32-30E4-1EA0-9A01-E8D30B9B34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9636" y="1640264"/>
            <a:ext cx="11024760" cy="4055686"/>
          </a:xfrm>
        </p:spPr>
        <p:txBody>
          <a:bodyPr lIns="144000" rIns="108000">
            <a:normAutofit/>
          </a:bodyPr>
          <a:lstStyle>
            <a:lvl1pPr marL="228600" indent="-22860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009B6A-706A-A23E-E0CB-C7840D1B15A9}"/>
              </a:ext>
            </a:extLst>
          </p:cNvPr>
          <p:cNvSpPr/>
          <p:nvPr userDrawn="1"/>
        </p:nvSpPr>
        <p:spPr>
          <a:xfrm>
            <a:off x="5723943" y="6629831"/>
            <a:ext cx="7569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67CBF"/>
              </a:buClr>
              <a:defRPr/>
            </a:pPr>
            <a:r>
              <a:rPr lang="en-GB" sz="900" dirty="0">
                <a:solidFill>
                  <a:srgbClr val="B2B2B2">
                    <a:lumMod val="75000"/>
                  </a:srgbClr>
                </a:solidFill>
                <a:cs typeface="Arial" pitchFamily="34" charset="0"/>
              </a:rPr>
              <a:t>Confidential</a:t>
            </a:r>
            <a:endParaRPr lang="en-US" sz="900" dirty="0">
              <a:solidFill>
                <a:srgbClr val="B2B2B2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3" name="Picture 2" descr="A logo with a green circle&#10;&#10;Description automatically generated">
            <a:extLst>
              <a:ext uri="{FF2B5EF4-FFF2-40B4-BE49-F238E27FC236}">
                <a16:creationId xmlns:a16="http://schemas.microsoft.com/office/drawing/2014/main" id="{7BFA9106-6F8F-625A-766A-E5ACAAD67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23" y="6286436"/>
            <a:ext cx="4765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2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3ECBD56-DB1E-358C-3F1B-568380DB7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636" y="6403485"/>
            <a:ext cx="27149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F8E7432-9A93-4FF1-8E8F-582AF91014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B5220-5B96-D9D1-B2CA-CFD98922B92A}"/>
              </a:ext>
            </a:extLst>
          </p:cNvPr>
          <p:cNvSpPr/>
          <p:nvPr userDrawn="1"/>
        </p:nvSpPr>
        <p:spPr>
          <a:xfrm>
            <a:off x="5723943" y="6629831"/>
            <a:ext cx="7569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67CBF"/>
              </a:buClr>
              <a:defRPr/>
            </a:pPr>
            <a:r>
              <a:rPr lang="en-GB" sz="900" dirty="0">
                <a:solidFill>
                  <a:srgbClr val="B2B2B2">
                    <a:lumMod val="75000"/>
                  </a:srgbClr>
                </a:solidFill>
                <a:cs typeface="Arial" pitchFamily="34" charset="0"/>
              </a:rPr>
              <a:t>Confidential</a:t>
            </a:r>
            <a:endParaRPr lang="en-US" sz="900" dirty="0">
              <a:solidFill>
                <a:srgbClr val="B2B2B2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2" name="Picture 1" descr="A logo with a green circle&#10;&#10;Description automatically generated">
            <a:extLst>
              <a:ext uri="{FF2B5EF4-FFF2-40B4-BE49-F238E27FC236}">
                <a16:creationId xmlns:a16="http://schemas.microsoft.com/office/drawing/2014/main" id="{4529979A-5B3D-BBC5-3723-DFBECFD2C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23" y="6286436"/>
            <a:ext cx="4765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7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9BCE76-8A9B-76B6-8E26-EBB8D586B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18BDE-6D32-B7D2-9D10-376FFB1C5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0DA6AF-C883-7CD3-5AA7-AB844169B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636" y="6403485"/>
            <a:ext cx="27149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F8E7432-9A93-4FF1-8E8F-582AF91014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6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6" r:id="rId2"/>
    <p:sldLayoutId id="2147483649" r:id="rId3"/>
    <p:sldLayoutId id="2147483678" r:id="rId4"/>
    <p:sldLayoutId id="2147483651" r:id="rId5"/>
    <p:sldLayoutId id="2147483676" r:id="rId6"/>
    <p:sldLayoutId id="2147483660" r:id="rId7"/>
    <p:sldLayoutId id="214748367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sv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A00D4-927B-B5D3-2F92-2EF631807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nstruction vehicle in a field with wind turbines in the background&#10;&#10;AI-generated content may be incorrect.">
            <a:extLst>
              <a:ext uri="{FF2B5EF4-FFF2-40B4-BE49-F238E27FC236}">
                <a16:creationId xmlns:a16="http://schemas.microsoft.com/office/drawing/2014/main" id="{18755E1B-0E0C-CED7-8016-AA0C4D805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FE8AF7-2AC0-9ABB-DDAF-A3CD57FC4D2A}"/>
              </a:ext>
            </a:extLst>
          </p:cNvPr>
          <p:cNvSpPr/>
          <p:nvPr/>
        </p:nvSpPr>
        <p:spPr>
          <a:xfrm>
            <a:off x="-3203389" y="461746"/>
            <a:ext cx="12192000" cy="6858000"/>
          </a:xfrm>
          <a:prstGeom prst="rect">
            <a:avLst/>
          </a:prstGeom>
          <a:solidFill>
            <a:srgbClr val="0D0D0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BDABA2-76E0-1ABB-7B57-6C86D9E4F1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0509" y="2363190"/>
            <a:ext cx="10585726" cy="1553029"/>
          </a:xfrm>
        </p:spPr>
        <p:txBody>
          <a:bodyPr>
            <a:normAutofit/>
          </a:bodyPr>
          <a:lstStyle/>
          <a:p>
            <a:r>
              <a:rPr lang="en-GB" sz="4000" dirty="0"/>
              <a:t>ERA KPI Framework Version 3.0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1C74F1-B4D1-73FE-AF71-D96D27B707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GB" sz="2200" dirty="0"/>
              <a:t>User Guidance</a:t>
            </a:r>
          </a:p>
          <a:p>
            <a:endParaRPr lang="en-GB" sz="22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A886AC-F118-382E-7109-CC6B78F1CE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April 2025</a:t>
            </a:r>
          </a:p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7E167A4-BACA-B199-8F2E-E366B090FA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Document status: Confidential – Final Draft</a:t>
            </a:r>
          </a:p>
        </p:txBody>
      </p:sp>
      <p:pic>
        <p:nvPicPr>
          <p:cNvPr id="16" name="Picture 15" descr="A logo with a green circle and a white circle&#10;&#10;Description automatically generated">
            <a:extLst>
              <a:ext uri="{FF2B5EF4-FFF2-40B4-BE49-F238E27FC236}">
                <a16:creationId xmlns:a16="http://schemas.microsoft.com/office/drawing/2014/main" id="{E8BB5FAF-2EE7-F161-4C92-7A8735E45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4" y="250136"/>
            <a:ext cx="1138983" cy="504000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BFB14B2F-BFE4-BADA-48ED-D4A92956944C}"/>
              </a:ext>
            </a:extLst>
          </p:cNvPr>
          <p:cNvSpPr txBox="1">
            <a:spLocks/>
          </p:cNvSpPr>
          <p:nvPr/>
        </p:nvSpPr>
        <p:spPr>
          <a:xfrm>
            <a:off x="530509" y="6391337"/>
            <a:ext cx="6391372" cy="3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kern="0" dirty="0"/>
              <a:t>© Copyright EPINDEX  Ltd (epi) 2025. All rights reserved. May not be reproduced or shared without written permission</a:t>
            </a:r>
            <a:endParaRPr lang="en-GB" sz="1000" kern="0" dirty="0">
              <a:cs typeface="Arial" pitchFamily="34" charset="0"/>
            </a:endParaRPr>
          </a:p>
        </p:txBody>
      </p:sp>
      <p:pic>
        <p:nvPicPr>
          <p:cNvPr id="4098" name="Picture 2" descr="ERA logo transparent | Rental Academy">
            <a:extLst>
              <a:ext uri="{FF2B5EF4-FFF2-40B4-BE49-F238E27FC236}">
                <a16:creationId xmlns:a16="http://schemas.microsoft.com/office/drawing/2014/main" id="{813BC5B4-47D1-BBD9-F7B0-7E149428A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376" y="5833243"/>
            <a:ext cx="1816846" cy="73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3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63E7D-B932-130A-B662-63DD5825C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60B2A-17BE-0C64-824D-E498741F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Sustainability KPI Framework Version 3.0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A417F-0D07-C9B2-A4E3-809DE73B32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Purpose of the ERA KPI Framework in the rental sector</a:t>
            </a:r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205E5AC-9F8F-CBAB-0B27-8D051A969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5698" y="9957427"/>
            <a:ext cx="679327" cy="6793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C243C5-7EA2-AC1C-35CE-F67C87D71E3B}"/>
              </a:ext>
            </a:extLst>
          </p:cNvPr>
          <p:cNvSpPr/>
          <p:nvPr/>
        </p:nvSpPr>
        <p:spPr>
          <a:xfrm>
            <a:off x="587604" y="1284242"/>
            <a:ext cx="11223396" cy="50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The ERA Sustainability KPI framework </a:t>
            </a:r>
            <a:r>
              <a:rPr lang="en-GB" sz="1600" dirty="0">
                <a:solidFill>
                  <a:schemeClr val="tx1"/>
                </a:solidFill>
              </a:rPr>
              <a:t>provides a practical approach for rental companies implementing a sustainability measurement and reporting framework. Using this objective industry framework, rental companies can adopt or improve Sustainability KPIs, using either a Basic or Comprehensive framework depending on their current size, level of maturity and goals.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02B8762-DF6C-DF9F-5D9E-848E11D0820C}"/>
              </a:ext>
            </a:extLst>
          </p:cNvPr>
          <p:cNvSpPr/>
          <p:nvPr/>
        </p:nvSpPr>
        <p:spPr>
          <a:xfrm>
            <a:off x="20803291" y="2143833"/>
            <a:ext cx="2620800" cy="369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 dirty="0">
                <a:solidFill>
                  <a:schemeClr val="tx1"/>
                </a:solidFill>
              </a:rPr>
              <a:t>Comprehensive KPIs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202297-79AE-865D-E244-51A0ECA9EFFF}"/>
              </a:ext>
            </a:extLst>
          </p:cNvPr>
          <p:cNvSpPr/>
          <p:nvPr/>
        </p:nvSpPr>
        <p:spPr>
          <a:xfrm>
            <a:off x="4360993" y="2108820"/>
            <a:ext cx="3572539" cy="403783"/>
          </a:xfrm>
          <a:prstGeom prst="rect">
            <a:avLst/>
          </a:pr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ED785-C9E2-71AB-5DE6-050D4F6D41E8}"/>
              </a:ext>
            </a:extLst>
          </p:cNvPr>
          <p:cNvSpPr/>
          <p:nvPr/>
        </p:nvSpPr>
        <p:spPr>
          <a:xfrm>
            <a:off x="654517" y="2096803"/>
            <a:ext cx="3572539" cy="403783"/>
          </a:xfrm>
          <a:prstGeom prst="rect">
            <a:avLst/>
          </a:pr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Background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AC5953-E582-F83E-A915-943372F49496}"/>
              </a:ext>
            </a:extLst>
          </p:cNvPr>
          <p:cNvSpPr/>
          <p:nvPr/>
        </p:nvSpPr>
        <p:spPr>
          <a:xfrm>
            <a:off x="8031857" y="2098267"/>
            <a:ext cx="3572539" cy="403783"/>
          </a:xfrm>
          <a:prstGeom prst="rect">
            <a:avLst/>
          </a:pr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876C17-5A7F-A1FA-4ACC-2D630AF75BA3}"/>
              </a:ext>
            </a:extLst>
          </p:cNvPr>
          <p:cNvSpPr/>
          <p:nvPr/>
        </p:nvSpPr>
        <p:spPr>
          <a:xfrm>
            <a:off x="4360993" y="2499383"/>
            <a:ext cx="3575909" cy="3779503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108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u="sng" dirty="0"/>
              <a:t>Stakeholders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Stakeholders (customers, investors, staff, suppliers, regulators, government agencies, NGOs, to name some critical stakeholders) expect, and in some cases increasingly require, rental companies to put in place </a:t>
            </a:r>
            <a:r>
              <a:rPr lang="en-GB" sz="1200" b="1" dirty="0"/>
              <a:t>Key Performance Indicators (KPIs) to measure sustainability performance levels, set targets and report progress against these targets.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>
              <a:defRPr/>
            </a:pPr>
            <a:r>
              <a:rPr lang="en-GB" sz="1200" b="1" u="sng" dirty="0"/>
              <a:t>EU Sustainability Reporting Objectives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This Version 3.0, prepared for ERA by epi Consulting, provides a sustainability KPI framework that will enable rental companies to implement a </a:t>
            </a:r>
            <a:r>
              <a:rPr lang="en-GB" sz="1200" b="1" dirty="0"/>
              <a:t>flexible solution</a:t>
            </a:r>
            <a:r>
              <a:rPr lang="en-GB" sz="1200" dirty="0"/>
              <a:t> that considers </a:t>
            </a:r>
            <a:r>
              <a:rPr lang="en-GB" sz="1200" b="1" dirty="0"/>
              <a:t>the size and level of maturity of an organisation</a:t>
            </a:r>
            <a:r>
              <a:rPr lang="en-GB" sz="1200" dirty="0"/>
              <a:t>, and meet current </a:t>
            </a:r>
            <a:r>
              <a:rPr lang="en-GB" sz="1200" b="1" dirty="0"/>
              <a:t>EU Corporate Sustainability Reporting Directive (CSRD) objectives</a:t>
            </a:r>
            <a:r>
              <a:rPr lang="en-GB" sz="1200" dirty="0"/>
              <a:t>.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94A947-3C8C-2A9B-2685-A1A6FC5691DC}"/>
              </a:ext>
            </a:extLst>
          </p:cNvPr>
          <p:cNvSpPr/>
          <p:nvPr/>
        </p:nvSpPr>
        <p:spPr>
          <a:xfrm>
            <a:off x="667085" y="2500583"/>
            <a:ext cx="3567940" cy="3766255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108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u="sng" dirty="0"/>
              <a:t>Framework Development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The Sustainability KPI Framework was </a:t>
            </a:r>
            <a:r>
              <a:rPr lang="en-GB" sz="1200" b="1" dirty="0"/>
              <a:t>first created in 2021 </a:t>
            </a:r>
            <a:r>
              <a:rPr lang="en-GB" sz="1200" dirty="0"/>
              <a:t>through a review of over 17 rental companies operating in Europe and the US (Version 1.0). It was then updated in 2023 (Version 2.0) and now again in 2025 (Version 3.0) to </a:t>
            </a:r>
            <a:r>
              <a:rPr lang="en-GB" sz="1200" b="1" dirty="0"/>
              <a:t>account for changes in sustainability reporting requirements </a:t>
            </a:r>
            <a:r>
              <a:rPr lang="en-GB" sz="1200" dirty="0"/>
              <a:t>in the EU, such as the </a:t>
            </a:r>
            <a:r>
              <a:rPr lang="en-GB" sz="1200" b="1" dirty="0"/>
              <a:t>Corporate Sustainability Reporting Directive (CSRD)</a:t>
            </a:r>
            <a:r>
              <a:rPr lang="en-GB" sz="1200" dirty="0"/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u="sng" dirty="0"/>
              <a:t>Version 3.0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The newest version of the Framework was created by reviewing </a:t>
            </a:r>
            <a:r>
              <a:rPr lang="en-GB" sz="1200" b="1" dirty="0"/>
              <a:t>relevant topical areas </a:t>
            </a:r>
            <a:r>
              <a:rPr lang="en-GB" sz="1200" dirty="0"/>
              <a:t>with leading European-based rental organisations. </a:t>
            </a:r>
            <a:r>
              <a:rPr lang="en-GB" sz="1200" dirty="0">
                <a:solidFill>
                  <a:schemeClr val="tx1"/>
                </a:solidFill>
              </a:rPr>
              <a:t>The KPI selection was based on alignment of these topical areas with </a:t>
            </a:r>
            <a:r>
              <a:rPr lang="en-GB" sz="1200" b="1" dirty="0">
                <a:solidFill>
                  <a:schemeClr val="tx1"/>
                </a:solidFill>
              </a:rPr>
              <a:t>CSRD reporting standards (ESRS and VSME)</a:t>
            </a:r>
            <a:r>
              <a:rPr lang="en-GB" sz="1200" dirty="0">
                <a:solidFill>
                  <a:schemeClr val="tx1"/>
                </a:solidFill>
              </a:rPr>
              <a:t>, plus a selection of </a:t>
            </a:r>
            <a:r>
              <a:rPr lang="en-GB" sz="1200" b="1" dirty="0">
                <a:solidFill>
                  <a:schemeClr val="tx1"/>
                </a:solidFill>
              </a:rPr>
              <a:t>supplementary KPIs </a:t>
            </a:r>
            <a:r>
              <a:rPr lang="en-GB" sz="1200" dirty="0">
                <a:solidFill>
                  <a:schemeClr val="tx1"/>
                </a:solidFill>
              </a:rPr>
              <a:t>from the 2.0 ERA framework that are rental sector specific and not covered by CSRD standards.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22D315-AB05-FBC1-5DDE-41C2F224C9F9}"/>
              </a:ext>
            </a:extLst>
          </p:cNvPr>
          <p:cNvSpPr/>
          <p:nvPr/>
        </p:nvSpPr>
        <p:spPr>
          <a:xfrm>
            <a:off x="8034156" y="2502049"/>
            <a:ext cx="3570240" cy="3776831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108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The ERA Sustainability KPI Framework 3.0 is split into </a:t>
            </a:r>
            <a:r>
              <a:rPr lang="en-GB" sz="1200" b="1" dirty="0">
                <a:solidFill>
                  <a:schemeClr val="tx1"/>
                </a:solidFill>
              </a:rPr>
              <a:t>4 lists of recommended KPIs</a:t>
            </a:r>
            <a:r>
              <a:rPr lang="en-GB" sz="1200" b="1" dirty="0"/>
              <a:t> </a:t>
            </a:r>
            <a:r>
              <a:rPr lang="en-GB" sz="1200" dirty="0"/>
              <a:t>– 2 lists for SMEs and 2 lists for Large Undertakings </a:t>
            </a:r>
            <a:endParaRPr lang="en-GB" sz="1200" dirty="0">
              <a:solidFill>
                <a:schemeClr val="tx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For each organisation size, KPIs have been grouped into </a:t>
            </a:r>
            <a:r>
              <a:rPr lang="en-GB" sz="1200" b="1" dirty="0"/>
              <a:t>two categories</a:t>
            </a:r>
            <a:r>
              <a:rPr lang="en-GB" sz="1200" dirty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342900" indent="-342900">
              <a:buFontTx/>
              <a:buAutoNum type="arabicPeriod"/>
              <a:defRPr/>
            </a:pPr>
            <a:r>
              <a:rPr lang="en-GB" sz="1200" b="1" kern="0" dirty="0">
                <a:solidFill>
                  <a:prstClr val="black"/>
                </a:solidFill>
                <a:latin typeface="Calibri" panose="020F0502020204030204"/>
              </a:rPr>
              <a:t>Basic KPIs </a:t>
            </a:r>
            <a:r>
              <a:rPr lang="en-GB" sz="1200" kern="0" dirty="0">
                <a:solidFill>
                  <a:prstClr val="black"/>
                </a:solidFill>
                <a:latin typeface="Calibri" panose="020F0502020204030204"/>
              </a:rPr>
              <a:t>– </a:t>
            </a:r>
            <a:r>
              <a:rPr lang="en-GB" sz="1200" dirty="0"/>
              <a:t>KPIs that are most frequently looked at by stakeholders, are most closely aligned with current and future minimum standards for regulatory reporting and are in most common usage.</a:t>
            </a:r>
          </a:p>
          <a:p>
            <a:pPr marL="342900" indent="-342900">
              <a:buFontTx/>
              <a:buAutoNum type="arabicPeriod"/>
              <a:defRPr/>
            </a:pPr>
            <a:endParaRPr lang="en-GB" sz="1200" dirty="0"/>
          </a:p>
          <a:p>
            <a:pPr marL="342900" indent="-342900">
              <a:buFontTx/>
              <a:buAutoNum type="arabicPeriod"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Comprehensive KPIs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GB" sz="1200" dirty="0"/>
              <a:t> KPIs that can be regarded as good/best practice in sustainability measurement and reporting and would be considered leading practice by stakeholders.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B9FB53B0-12C6-40B0-4107-FBE73FA0B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9809" y="2155843"/>
            <a:ext cx="296517" cy="296517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E7A6DB20-51EC-F11F-F258-127D7F8C0A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7469" y="2155843"/>
            <a:ext cx="336247" cy="336247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BBA3347D-435E-0F22-DA6A-05F6E4207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8454" y="2130571"/>
            <a:ext cx="323026" cy="3230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47DBFE-A4F2-8083-1AE1-DFD959228A4A}"/>
              </a:ext>
            </a:extLst>
          </p:cNvPr>
          <p:cNvSpPr/>
          <p:nvPr/>
        </p:nvSpPr>
        <p:spPr>
          <a:xfrm>
            <a:off x="9819216" y="52209"/>
            <a:ext cx="1119717" cy="2360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/>
              <a:t>SMEs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ECA107-9BA9-CB77-090E-D6E75887B956}"/>
              </a:ext>
            </a:extLst>
          </p:cNvPr>
          <p:cNvSpPr/>
          <p:nvPr/>
        </p:nvSpPr>
        <p:spPr>
          <a:xfrm>
            <a:off x="10938933" y="52209"/>
            <a:ext cx="1119717" cy="2360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/>
              <a:t>Large Undertakings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30A8E5-7B1E-444A-7068-7E7864A6250E}"/>
              </a:ext>
            </a:extLst>
          </p:cNvPr>
          <p:cNvSpPr/>
          <p:nvPr/>
        </p:nvSpPr>
        <p:spPr>
          <a:xfrm>
            <a:off x="9819215" y="301076"/>
            <a:ext cx="1119717" cy="304178"/>
          </a:xfrm>
          <a:prstGeom prst="rect">
            <a:avLst/>
          </a:prstGeom>
          <a:solidFill>
            <a:srgbClr val="E7F9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>
                <a:solidFill>
                  <a:schemeClr val="tx1"/>
                </a:solidFill>
              </a:rPr>
              <a:t>(a) Basic</a:t>
            </a:r>
          </a:p>
          <a:p>
            <a:r>
              <a:rPr lang="en-GB" sz="800" b="1" dirty="0">
                <a:solidFill>
                  <a:schemeClr val="tx1"/>
                </a:solidFill>
              </a:rPr>
              <a:t>(b) Comprehensive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DB2029-EFA0-8312-3921-F12F94A6077F}"/>
              </a:ext>
            </a:extLst>
          </p:cNvPr>
          <p:cNvSpPr/>
          <p:nvPr/>
        </p:nvSpPr>
        <p:spPr>
          <a:xfrm>
            <a:off x="10938933" y="301076"/>
            <a:ext cx="1119717" cy="3041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>
                <a:solidFill>
                  <a:schemeClr val="tx1"/>
                </a:solidFill>
              </a:rPr>
              <a:t>(a) Basic</a:t>
            </a:r>
          </a:p>
          <a:p>
            <a:r>
              <a:rPr lang="en-GB" sz="800" b="1" dirty="0">
                <a:solidFill>
                  <a:schemeClr val="tx1"/>
                </a:solidFill>
              </a:rPr>
              <a:t>(b) Comprehensive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29403C-CEFE-7E7F-6049-82E35C0A9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636" y="6385555"/>
            <a:ext cx="2714919" cy="365125"/>
          </a:xfrm>
        </p:spPr>
        <p:txBody>
          <a:bodyPr/>
          <a:lstStyle/>
          <a:p>
            <a:fld id="{3F8E7432-9A93-4FF1-8E8F-582AF910147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76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51DB0-676D-9676-493E-057D8A507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5DACD-E862-C6EE-B3F0-4FD57698B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Sustainability KPI Framework Version 3.0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FA341-941C-E664-B5F0-3E6C62E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GB" dirty="0"/>
              <a:t>evelopment of Sustainability KPI Framework from 2.0 to 3.0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3148914-B3D2-E0F8-988C-D67FA6491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5698" y="9957427"/>
            <a:ext cx="679327" cy="6793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219BE9-515C-E41E-0319-28252A88E88D}"/>
              </a:ext>
            </a:extLst>
          </p:cNvPr>
          <p:cNvSpPr/>
          <p:nvPr/>
        </p:nvSpPr>
        <p:spPr>
          <a:xfrm>
            <a:off x="587604" y="1066800"/>
            <a:ext cx="11223396" cy="304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Presented below is the KPI framework 2.0 areas and a summary of updates made to version 3.0: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B280C632-FDA0-A717-13E2-67E2D03E4122}"/>
              </a:ext>
            </a:extLst>
          </p:cNvPr>
          <p:cNvSpPr/>
          <p:nvPr/>
        </p:nvSpPr>
        <p:spPr>
          <a:xfrm rot="5400000">
            <a:off x="2221056" y="3682785"/>
            <a:ext cx="4903484" cy="41966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CB3FEF-9CED-FF1B-C177-FEF3AD89943F}"/>
              </a:ext>
            </a:extLst>
          </p:cNvPr>
          <p:cNvSpPr/>
          <p:nvPr/>
        </p:nvSpPr>
        <p:spPr>
          <a:xfrm>
            <a:off x="5090694" y="1494501"/>
            <a:ext cx="6237706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Framework 3.0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9C85F1-C11F-B9ED-5CDA-1B4C39C099C8}"/>
              </a:ext>
            </a:extLst>
          </p:cNvPr>
          <p:cNvSpPr/>
          <p:nvPr/>
        </p:nvSpPr>
        <p:spPr>
          <a:xfrm>
            <a:off x="5090694" y="1905810"/>
            <a:ext cx="6236016" cy="201362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>
                <a:solidFill>
                  <a:schemeClr val="tx1"/>
                </a:solidFill>
              </a:rPr>
              <a:t>epi Consulting were commissioned by the European Rental Association (ERA) to re-develop the KPI framework 2.0 to align it with the requirements and topical areas under the Corporate Sustainability Reporting Requirements (CSRD).</a:t>
            </a:r>
          </a:p>
          <a:p>
            <a:endParaRPr lang="en-US" sz="1300" dirty="0">
              <a:solidFill>
                <a:schemeClr val="tx1"/>
              </a:solidFill>
            </a:endParaRPr>
          </a:p>
          <a:p>
            <a:r>
              <a:rPr lang="en-US" sz="1300" dirty="0">
                <a:solidFill>
                  <a:schemeClr val="tx1"/>
                </a:solidFill>
              </a:rPr>
              <a:t>The new Framework 3.0 considers </a:t>
            </a:r>
            <a:r>
              <a:rPr lang="en-US" sz="1300" b="1" dirty="0">
                <a:solidFill>
                  <a:schemeClr val="tx1"/>
                </a:solidFill>
              </a:rPr>
              <a:t>organization size, material sustainability areas in the rental sector and different levels of reporting maturity and ambition</a:t>
            </a:r>
            <a:r>
              <a:rPr lang="en-US" sz="1300" dirty="0">
                <a:solidFill>
                  <a:schemeClr val="tx1"/>
                </a:solidFill>
              </a:rPr>
              <a:t>. The four disclosure lists are summarized below and explained in more detail later in this report. </a:t>
            </a:r>
          </a:p>
          <a:p>
            <a:endParaRPr lang="en-US" sz="1300" b="1" u="sng" dirty="0">
              <a:solidFill>
                <a:schemeClr val="tx1"/>
              </a:solidFill>
            </a:endParaRPr>
          </a:p>
          <a:p>
            <a:r>
              <a:rPr lang="en-US" sz="1300" b="1" dirty="0">
                <a:solidFill>
                  <a:schemeClr val="tx1"/>
                </a:solidFill>
              </a:rPr>
              <a:t>Rental companies are recommended to report under one of the four KPI lists only:</a:t>
            </a:r>
            <a:endParaRPr lang="en-GB" sz="1300" b="1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1F2578D-EEF2-8A9E-48B9-979E5BC4B4F3}"/>
              </a:ext>
            </a:extLst>
          </p:cNvPr>
          <p:cNvSpPr/>
          <p:nvPr/>
        </p:nvSpPr>
        <p:spPr>
          <a:xfrm>
            <a:off x="8372746" y="4318550"/>
            <a:ext cx="2953964" cy="483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 dirty="0">
                <a:solidFill>
                  <a:schemeClr val="tx1"/>
                </a:solidFill>
              </a:rPr>
              <a:t>(a) Basic KPIs </a:t>
            </a:r>
            <a:r>
              <a:rPr lang="en-GB" sz="1300" dirty="0">
                <a:solidFill>
                  <a:schemeClr val="tx1"/>
                </a:solidFill>
              </a:rPr>
              <a:t>–</a:t>
            </a:r>
            <a:r>
              <a:rPr lang="en-GB" sz="1300" b="1" dirty="0">
                <a:solidFill>
                  <a:schemeClr val="tx1"/>
                </a:solidFill>
              </a:rPr>
              <a:t> </a:t>
            </a:r>
            <a:r>
              <a:rPr lang="en-GB" sz="1300" dirty="0">
                <a:solidFill>
                  <a:schemeClr val="tx1"/>
                </a:solidFill>
              </a:rPr>
              <a:t>minimum disclosures (for example, Scope 1 and 2 emissions)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C8C4B64-4656-8F86-32E9-2C591EA69D1B}"/>
              </a:ext>
            </a:extLst>
          </p:cNvPr>
          <p:cNvSpPr/>
          <p:nvPr/>
        </p:nvSpPr>
        <p:spPr>
          <a:xfrm>
            <a:off x="6969934" y="4318752"/>
            <a:ext cx="1402811" cy="1009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SME Rental Companies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4EE8672-4826-DE14-33FB-23F71D56ABE3}"/>
              </a:ext>
            </a:extLst>
          </p:cNvPr>
          <p:cNvSpPr/>
          <p:nvPr/>
        </p:nvSpPr>
        <p:spPr>
          <a:xfrm>
            <a:off x="6969934" y="5355972"/>
            <a:ext cx="1402811" cy="9811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Large Rental Companies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0A2558A-91AC-72D3-D309-29B4F82671E6}"/>
              </a:ext>
            </a:extLst>
          </p:cNvPr>
          <p:cNvSpPr/>
          <p:nvPr/>
        </p:nvSpPr>
        <p:spPr>
          <a:xfrm>
            <a:off x="8372745" y="4823201"/>
            <a:ext cx="2953965" cy="505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 dirty="0">
                <a:solidFill>
                  <a:schemeClr val="tx1"/>
                </a:solidFill>
              </a:rPr>
              <a:t>(b) Comprehensive KPIs </a:t>
            </a:r>
            <a:r>
              <a:rPr lang="en-GB" sz="1300" dirty="0">
                <a:solidFill>
                  <a:schemeClr val="tx1"/>
                </a:solidFill>
              </a:rPr>
              <a:t>– Basic KPIs above + additional (</a:t>
            </a:r>
            <a:r>
              <a:rPr lang="en-GB" sz="1300" dirty="0" err="1">
                <a:solidFill>
                  <a:schemeClr val="tx1"/>
                </a:solidFill>
              </a:rPr>
              <a:t>eg.</a:t>
            </a:r>
            <a:r>
              <a:rPr lang="en-GB" sz="1300" dirty="0">
                <a:solidFill>
                  <a:schemeClr val="tx1"/>
                </a:solidFill>
              </a:rPr>
              <a:t> Scope 3)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10220D0-BB6A-8FC5-0689-35A750021260}"/>
              </a:ext>
            </a:extLst>
          </p:cNvPr>
          <p:cNvSpPr/>
          <p:nvPr/>
        </p:nvSpPr>
        <p:spPr>
          <a:xfrm>
            <a:off x="8372745" y="5360014"/>
            <a:ext cx="2972343" cy="4832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 dirty="0">
                <a:solidFill>
                  <a:schemeClr val="tx1"/>
                </a:solidFill>
              </a:rPr>
              <a:t>(a) Basic KPIs </a:t>
            </a:r>
            <a:r>
              <a:rPr lang="en-GB" sz="1300" dirty="0">
                <a:solidFill>
                  <a:schemeClr val="tx1"/>
                </a:solidFill>
              </a:rPr>
              <a:t>–</a:t>
            </a:r>
            <a:r>
              <a:rPr lang="en-GB" sz="1300" b="1" dirty="0">
                <a:solidFill>
                  <a:schemeClr val="tx1"/>
                </a:solidFill>
              </a:rPr>
              <a:t> </a:t>
            </a:r>
            <a:r>
              <a:rPr lang="en-GB" sz="1300" dirty="0">
                <a:solidFill>
                  <a:schemeClr val="tx1"/>
                </a:solidFill>
              </a:rPr>
              <a:t>CSRD reporting “getting started”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8304023-5C12-D4EE-BB4A-CD9ABCA566EB}"/>
              </a:ext>
            </a:extLst>
          </p:cNvPr>
          <p:cNvSpPr/>
          <p:nvPr/>
        </p:nvSpPr>
        <p:spPr>
          <a:xfrm>
            <a:off x="8372744" y="5871707"/>
            <a:ext cx="2953966" cy="4654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 dirty="0">
                <a:solidFill>
                  <a:schemeClr val="tx1"/>
                </a:solidFill>
              </a:rPr>
              <a:t>(b) Comprehensive KPIs </a:t>
            </a:r>
            <a:r>
              <a:rPr lang="en-GB" sz="1300" dirty="0">
                <a:solidFill>
                  <a:schemeClr val="tx1"/>
                </a:solidFill>
              </a:rPr>
              <a:t>–</a:t>
            </a:r>
            <a:r>
              <a:rPr lang="en-GB" sz="1300" b="1" dirty="0">
                <a:solidFill>
                  <a:schemeClr val="tx1"/>
                </a:solidFill>
              </a:rPr>
              <a:t> </a:t>
            </a:r>
            <a:r>
              <a:rPr lang="en-GB" sz="1300" dirty="0">
                <a:solidFill>
                  <a:schemeClr val="tx1"/>
                </a:solidFill>
              </a:rPr>
              <a:t>Aligning with CSRD good and best practice</a:t>
            </a:r>
          </a:p>
        </p:txBody>
      </p:sp>
      <p:pic>
        <p:nvPicPr>
          <p:cNvPr id="19" name="Picture 2" descr="ERA Sustainability KPIs 2.0 guidance framework - ERA">
            <a:extLst>
              <a:ext uri="{FF2B5EF4-FFF2-40B4-BE49-F238E27FC236}">
                <a16:creationId xmlns:a16="http://schemas.microsoft.com/office/drawing/2014/main" id="{6F6F9320-20EA-C9EC-012B-71E654B22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6" y="1529544"/>
            <a:ext cx="3687225" cy="207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4705A8-4A54-3490-1D77-4F942BE0F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4" y="4300795"/>
            <a:ext cx="1585262" cy="20275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6188CDC-DFE6-8574-680B-CE81D095D9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78" y="3937053"/>
            <a:ext cx="2032783" cy="86482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DB80623-1C1C-03C5-B8FE-613DDC6B9B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78" y="5046472"/>
            <a:ext cx="2053801" cy="1284559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F1BF65B-1C65-C493-94C6-3E1B7998ABAF}"/>
              </a:ext>
            </a:extLst>
          </p:cNvPr>
          <p:cNvSpPr/>
          <p:nvPr/>
        </p:nvSpPr>
        <p:spPr>
          <a:xfrm>
            <a:off x="647126" y="3859058"/>
            <a:ext cx="1585262" cy="441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 dirty="0">
                <a:solidFill>
                  <a:schemeClr val="tx1"/>
                </a:solidFill>
              </a:rPr>
              <a:t>KPI category areas: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79083B-DB2C-5399-2D43-30DF193B4631}"/>
              </a:ext>
            </a:extLst>
          </p:cNvPr>
          <p:cNvSpPr/>
          <p:nvPr/>
        </p:nvSpPr>
        <p:spPr>
          <a:xfrm>
            <a:off x="2483720" y="3589421"/>
            <a:ext cx="1585262" cy="441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 dirty="0">
                <a:solidFill>
                  <a:schemeClr val="tx1"/>
                </a:solidFill>
              </a:rPr>
              <a:t>Three KPI sets: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2A42E9F-D621-5C82-8EBC-0E399853CB15}"/>
              </a:ext>
            </a:extLst>
          </p:cNvPr>
          <p:cNvSpPr/>
          <p:nvPr/>
        </p:nvSpPr>
        <p:spPr>
          <a:xfrm>
            <a:off x="2681599" y="4738848"/>
            <a:ext cx="1585262" cy="441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 dirty="0">
                <a:solidFill>
                  <a:schemeClr val="tx1"/>
                </a:solidFill>
              </a:rPr>
              <a:t>Example: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AE0304B-0049-0284-65EB-8AB93582D636}"/>
              </a:ext>
            </a:extLst>
          </p:cNvPr>
          <p:cNvSpPr/>
          <p:nvPr/>
        </p:nvSpPr>
        <p:spPr>
          <a:xfrm>
            <a:off x="7013200" y="3939728"/>
            <a:ext cx="1585262" cy="441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 dirty="0">
                <a:solidFill>
                  <a:schemeClr val="tx1"/>
                </a:solidFill>
              </a:rPr>
              <a:t>Four KPI lists: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9BD41C-C10B-4436-5F46-1BFE6127E423}"/>
              </a:ext>
            </a:extLst>
          </p:cNvPr>
          <p:cNvSpPr/>
          <p:nvPr/>
        </p:nvSpPr>
        <p:spPr>
          <a:xfrm>
            <a:off x="5090694" y="3931684"/>
            <a:ext cx="1920816" cy="441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 dirty="0">
                <a:solidFill>
                  <a:schemeClr val="tx1"/>
                </a:solidFill>
              </a:rPr>
              <a:t>ESRS KPI category areas: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9A4A266-CB7A-E2C4-7F44-DB18821E2F73}"/>
              </a:ext>
            </a:extLst>
          </p:cNvPr>
          <p:cNvSpPr/>
          <p:nvPr/>
        </p:nvSpPr>
        <p:spPr>
          <a:xfrm>
            <a:off x="5098536" y="4318550"/>
            <a:ext cx="1800000" cy="2465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E1 – Climate Change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9587C368-48E6-36D3-9EA4-2D08BA1898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228373" y="6390341"/>
            <a:ext cx="413737" cy="41373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0399999C-9652-D562-8480-14A54835FD9F}"/>
              </a:ext>
            </a:extLst>
          </p:cNvPr>
          <p:cNvSpPr/>
          <p:nvPr/>
        </p:nvSpPr>
        <p:spPr>
          <a:xfrm>
            <a:off x="5098536" y="4573082"/>
            <a:ext cx="1800000" cy="2465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E2 – Pollution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7C73026-3C29-70A4-804E-E3508D1D3445}"/>
              </a:ext>
            </a:extLst>
          </p:cNvPr>
          <p:cNvSpPr/>
          <p:nvPr/>
        </p:nvSpPr>
        <p:spPr>
          <a:xfrm>
            <a:off x="5098536" y="4827494"/>
            <a:ext cx="1800000" cy="2465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E3 - Water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8A211A6-245C-97ED-05C9-0511DA43C46E}"/>
              </a:ext>
            </a:extLst>
          </p:cNvPr>
          <p:cNvSpPr/>
          <p:nvPr/>
        </p:nvSpPr>
        <p:spPr>
          <a:xfrm>
            <a:off x="5098536" y="5082026"/>
            <a:ext cx="1800000" cy="2465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E5 - Circularity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229BBA9-A62A-29B3-ACF4-68CBE931A195}"/>
              </a:ext>
            </a:extLst>
          </p:cNvPr>
          <p:cNvSpPr/>
          <p:nvPr/>
        </p:nvSpPr>
        <p:spPr>
          <a:xfrm>
            <a:off x="5103029" y="5334348"/>
            <a:ext cx="1800000" cy="2465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S1 – Own Workforce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7F70644-2F90-D0B3-C3A8-94ED08A60B9A}"/>
              </a:ext>
            </a:extLst>
          </p:cNvPr>
          <p:cNvSpPr/>
          <p:nvPr/>
        </p:nvSpPr>
        <p:spPr>
          <a:xfrm>
            <a:off x="5103029" y="5588880"/>
            <a:ext cx="1800000" cy="2465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S2 – Workers in the Value Chain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6783AE3-E534-DBC0-2D78-B223E1EF3FB2}"/>
              </a:ext>
            </a:extLst>
          </p:cNvPr>
          <p:cNvSpPr/>
          <p:nvPr/>
        </p:nvSpPr>
        <p:spPr>
          <a:xfrm>
            <a:off x="5103029" y="5843292"/>
            <a:ext cx="1800000" cy="2465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S4 – Consumers and End Users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961C00A-67C4-CCDD-1D09-AFCA84BC8EC8}"/>
              </a:ext>
            </a:extLst>
          </p:cNvPr>
          <p:cNvSpPr/>
          <p:nvPr/>
        </p:nvSpPr>
        <p:spPr>
          <a:xfrm>
            <a:off x="5103029" y="6097824"/>
            <a:ext cx="1800000" cy="2465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G1 - Governance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4966568-1C19-6714-1F15-9A461D3126E7}"/>
              </a:ext>
            </a:extLst>
          </p:cNvPr>
          <p:cNvSpPr/>
          <p:nvPr/>
        </p:nvSpPr>
        <p:spPr>
          <a:xfrm>
            <a:off x="9819216" y="52209"/>
            <a:ext cx="1119717" cy="2360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/>
              <a:t>SMEs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5BBDC60-9FAE-E8FB-F7AF-1806E9359AA8}"/>
              </a:ext>
            </a:extLst>
          </p:cNvPr>
          <p:cNvSpPr/>
          <p:nvPr/>
        </p:nvSpPr>
        <p:spPr>
          <a:xfrm>
            <a:off x="10938933" y="52209"/>
            <a:ext cx="1119717" cy="2360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/>
              <a:t>Large Undertakings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8CF5C91-2003-8E9F-7BEA-1AAD5F0CD26E}"/>
              </a:ext>
            </a:extLst>
          </p:cNvPr>
          <p:cNvSpPr/>
          <p:nvPr/>
        </p:nvSpPr>
        <p:spPr>
          <a:xfrm>
            <a:off x="9819215" y="301076"/>
            <a:ext cx="1119717" cy="304178"/>
          </a:xfrm>
          <a:prstGeom prst="rect">
            <a:avLst/>
          </a:prstGeom>
          <a:solidFill>
            <a:srgbClr val="E7F9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>
                <a:solidFill>
                  <a:schemeClr val="tx1"/>
                </a:solidFill>
              </a:rPr>
              <a:t>(a) Basic</a:t>
            </a:r>
          </a:p>
          <a:p>
            <a:r>
              <a:rPr lang="en-GB" sz="800" b="1" dirty="0">
                <a:solidFill>
                  <a:schemeClr val="tx1"/>
                </a:solidFill>
              </a:rPr>
              <a:t>(b) Comprehensive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4B619BA-A5DE-1CA9-CCE8-64AF296E1E26}"/>
              </a:ext>
            </a:extLst>
          </p:cNvPr>
          <p:cNvSpPr/>
          <p:nvPr/>
        </p:nvSpPr>
        <p:spPr>
          <a:xfrm>
            <a:off x="10938933" y="301076"/>
            <a:ext cx="1119717" cy="3041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>
                <a:solidFill>
                  <a:schemeClr val="tx1"/>
                </a:solidFill>
              </a:rPr>
              <a:t>(a) Basic</a:t>
            </a:r>
          </a:p>
          <a:p>
            <a:r>
              <a:rPr lang="en-GB" sz="800" b="1" dirty="0">
                <a:solidFill>
                  <a:schemeClr val="tx1"/>
                </a:solidFill>
              </a:rPr>
              <a:t>(b) Comprehensive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3E0535-20A3-B1B7-64CD-40517095107A}"/>
              </a:ext>
            </a:extLst>
          </p:cNvPr>
          <p:cNvSpPr/>
          <p:nvPr/>
        </p:nvSpPr>
        <p:spPr>
          <a:xfrm>
            <a:off x="587604" y="1494501"/>
            <a:ext cx="3679257" cy="39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Framework 2.0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DDF79-E752-BE76-B528-9E840F537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636" y="6385555"/>
            <a:ext cx="2714919" cy="365125"/>
          </a:xfrm>
        </p:spPr>
        <p:txBody>
          <a:bodyPr/>
          <a:lstStyle/>
          <a:p>
            <a:fld id="{3F8E7432-9A93-4FF1-8E8F-582AF910147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631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584AA"/>
      </a:dk2>
      <a:lt2>
        <a:srgbClr val="268B83"/>
      </a:lt2>
      <a:accent1>
        <a:srgbClr val="2A9E2D"/>
      </a:accent1>
      <a:accent2>
        <a:srgbClr val="833385"/>
      </a:accent2>
      <a:accent3>
        <a:srgbClr val="F1A442"/>
      </a:accent3>
      <a:accent4>
        <a:srgbClr val="002060"/>
      </a:accent4>
      <a:accent5>
        <a:srgbClr val="E92A75"/>
      </a:accent5>
      <a:accent6>
        <a:srgbClr val="C76A45"/>
      </a:accent6>
      <a:hlink>
        <a:srgbClr val="004376"/>
      </a:hlink>
      <a:folHlink>
        <a:srgbClr val="AC004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782</Words>
  <Application>Microsoft Office PowerPoint</Application>
  <PresentationFormat>Widescreen</PresentationFormat>
  <Paragraphs>74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Office Theme</vt:lpstr>
      <vt:lpstr>PowerPoint Presentation</vt:lpstr>
      <vt:lpstr>Introduction to Sustainability KPI Framework Version 3.0 </vt:lpstr>
      <vt:lpstr>Introduction to Sustainability KPI Framework Version 3.0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ariley@epiconsulting.co.uk</dc:creator>
  <cp:lastModifiedBy>Rabia Ozdemir</cp:lastModifiedBy>
  <cp:revision>362</cp:revision>
  <dcterms:created xsi:type="dcterms:W3CDTF">2023-11-02T05:40:45Z</dcterms:created>
  <dcterms:modified xsi:type="dcterms:W3CDTF">2025-05-19T08:38:57Z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-351499897</vt:i4>
  </property>
  <property fmtid="{D5CDD505-2E9C-101B-9397-08002B2CF9AE}" pid="3" name="_NewReviewCycle">
    <vt:lpwstr/>
  </property>
  <property fmtid="{D5CDD505-2E9C-101B-9397-08002B2CF9AE}" pid="4" name="_EmailSubject">
    <vt:lpwstr>ERA Sustainability KPIs framework</vt:lpwstr>
  </property>
  <property fmtid="{D5CDD505-2E9C-101B-9397-08002B2CF9AE}" pid="5" name="_AuthorEmail">
    <vt:lpwstr>TBabicky@kellencompany.com</vt:lpwstr>
  </property>
  <property fmtid="{D5CDD505-2E9C-101B-9397-08002B2CF9AE}" pid="6" name="_AuthorEmailDisplayName">
    <vt:lpwstr>Tomas Babicky</vt:lpwstr>
  </property>
</Properties>
</file>